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58" r:id="rId2"/>
  </p:sldMasterIdLst>
  <p:notesMasterIdLst>
    <p:notesMasterId r:id="rId65"/>
  </p:notesMasterIdLst>
  <p:sldIdLst>
    <p:sldId id="687" r:id="rId3"/>
    <p:sldId id="730" r:id="rId4"/>
    <p:sldId id="731" r:id="rId5"/>
    <p:sldId id="733" r:id="rId6"/>
    <p:sldId id="734" r:id="rId7"/>
    <p:sldId id="735" r:id="rId8"/>
    <p:sldId id="736" r:id="rId9"/>
    <p:sldId id="739" r:id="rId10"/>
    <p:sldId id="689" r:id="rId11"/>
    <p:sldId id="691" r:id="rId12"/>
    <p:sldId id="692" r:id="rId13"/>
    <p:sldId id="694" r:id="rId14"/>
    <p:sldId id="695" r:id="rId15"/>
    <p:sldId id="704" r:id="rId16"/>
    <p:sldId id="707" r:id="rId17"/>
    <p:sldId id="740" r:id="rId18"/>
    <p:sldId id="711" r:id="rId19"/>
    <p:sldId id="712" r:id="rId20"/>
    <p:sldId id="713" r:id="rId21"/>
    <p:sldId id="714" r:id="rId22"/>
    <p:sldId id="722" r:id="rId23"/>
    <p:sldId id="723" r:id="rId24"/>
    <p:sldId id="726" r:id="rId25"/>
    <p:sldId id="715" r:id="rId26"/>
    <p:sldId id="742" r:id="rId27"/>
    <p:sldId id="741" r:id="rId28"/>
    <p:sldId id="744" r:id="rId29"/>
    <p:sldId id="767" r:id="rId30"/>
    <p:sldId id="745" r:id="rId31"/>
    <p:sldId id="746" r:id="rId32"/>
    <p:sldId id="768" r:id="rId33"/>
    <p:sldId id="750" r:id="rId34"/>
    <p:sldId id="751" r:id="rId35"/>
    <p:sldId id="753" r:id="rId36"/>
    <p:sldId id="755" r:id="rId37"/>
    <p:sldId id="756" r:id="rId38"/>
    <p:sldId id="757" r:id="rId39"/>
    <p:sldId id="758" r:id="rId40"/>
    <p:sldId id="759" r:id="rId41"/>
    <p:sldId id="760" r:id="rId42"/>
    <p:sldId id="761" r:id="rId43"/>
    <p:sldId id="762" r:id="rId44"/>
    <p:sldId id="763" r:id="rId45"/>
    <p:sldId id="764" r:id="rId46"/>
    <p:sldId id="765" r:id="rId47"/>
    <p:sldId id="769" r:id="rId48"/>
    <p:sldId id="770" r:id="rId49"/>
    <p:sldId id="779" r:id="rId50"/>
    <p:sldId id="780" r:id="rId51"/>
    <p:sldId id="781" r:id="rId52"/>
    <p:sldId id="772" r:id="rId53"/>
    <p:sldId id="782" r:id="rId54"/>
    <p:sldId id="771" r:id="rId55"/>
    <p:sldId id="775" r:id="rId56"/>
    <p:sldId id="776" r:id="rId57"/>
    <p:sldId id="783" r:id="rId58"/>
    <p:sldId id="777" r:id="rId59"/>
    <p:sldId id="778" r:id="rId60"/>
    <p:sldId id="784" r:id="rId61"/>
    <p:sldId id="785" r:id="rId62"/>
    <p:sldId id="766" r:id="rId63"/>
    <p:sldId id="607" r:id="rId64"/>
  </p:sldIdLst>
  <p:sldSz cx="9144000" cy="6858000" type="screen4x3"/>
  <p:notesSz cx="7099300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FF0000"/>
    <a:srgbClr val="87BADD"/>
    <a:srgbClr val="F3F9FA"/>
    <a:srgbClr val="CCFFCC"/>
    <a:srgbClr val="E7F3F4"/>
    <a:srgbClr val="009999"/>
    <a:srgbClr val="96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45743" autoAdjust="0"/>
  </p:normalViewPr>
  <p:slideViewPr>
    <p:cSldViewPr>
      <p:cViewPr>
        <p:scale>
          <a:sx n="50" d="100"/>
          <a:sy n="50" d="100"/>
        </p:scale>
        <p:origin x="-1094" y="-1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E\ECCV2014\attending\ppt_pics\&#22270;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E\ECCV2014\attending\ppt_pics\&#22270;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E\ECCV2014\attending\ppt_pics\&#22270;.xlsx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E\ECCV2014\attending\ppt_pics\&#22270;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4"/>
          <c:order val="0"/>
          <c:tx>
            <c:v>Mean Shape</c:v>
          </c:tx>
          <c:spPr>
            <a:ln>
              <a:solidFill>
                <a:srgbClr val="00B0F0"/>
              </a:solidFill>
              <a:prstDash val="sysDot"/>
            </a:ln>
          </c:spPr>
          <c:marker>
            <c:symbol val="none"/>
          </c:marker>
          <c:xVal>
            <c:numRef>
              <c:f>Sheet1!$A$30:$DH$30</c:f>
              <c:numCache>
                <c:formatCode>g!/"通""用""格""式"</c:formatCode>
                <c:ptCount val="112"/>
                <c:pt idx="0">
                  <c:v>6.7197999999999994E-2</c:v>
                </c:pt>
                <c:pt idx="1">
                  <c:v>7.0832000000000006E-2</c:v>
                </c:pt>
                <c:pt idx="2">
                  <c:v>7.8962000000000004E-2</c:v>
                </c:pt>
                <c:pt idx="3">
                  <c:v>8.3273E-2</c:v>
                </c:pt>
                <c:pt idx="4">
                  <c:v>8.8301000000000004E-2</c:v>
                </c:pt>
                <c:pt idx="5">
                  <c:v>9.0140999999999999E-2</c:v>
                </c:pt>
                <c:pt idx="6">
                  <c:v>9.1652999999999998E-2</c:v>
                </c:pt>
                <c:pt idx="7">
                  <c:v>9.5533999999999994E-2</c:v>
                </c:pt>
                <c:pt idx="8">
                  <c:v>9.7234000000000001E-2</c:v>
                </c:pt>
                <c:pt idx="9">
                  <c:v>9.7609000000000001E-2</c:v>
                </c:pt>
                <c:pt idx="10">
                  <c:v>9.9927000000000002E-2</c:v>
                </c:pt>
                <c:pt idx="11">
                  <c:v>0.102863</c:v>
                </c:pt>
                <c:pt idx="12">
                  <c:v>0.10340000000000001</c:v>
                </c:pt>
                <c:pt idx="13">
                  <c:v>0.10412299999999999</c:v>
                </c:pt>
                <c:pt idx="14">
                  <c:v>0.105619</c:v>
                </c:pt>
                <c:pt idx="15">
                  <c:v>0.10791199999999999</c:v>
                </c:pt>
                <c:pt idx="16">
                  <c:v>0.108447</c:v>
                </c:pt>
                <c:pt idx="17">
                  <c:v>0.11128399999999999</c:v>
                </c:pt>
                <c:pt idx="18">
                  <c:v>0.11438</c:v>
                </c:pt>
                <c:pt idx="19">
                  <c:v>0.115526</c:v>
                </c:pt>
                <c:pt idx="20">
                  <c:v>0.117143</c:v>
                </c:pt>
                <c:pt idx="21">
                  <c:v>0.118702</c:v>
                </c:pt>
                <c:pt idx="22">
                  <c:v>0.11966599999999999</c:v>
                </c:pt>
                <c:pt idx="23">
                  <c:v>0.120125</c:v>
                </c:pt>
                <c:pt idx="24">
                  <c:v>0.12235500000000001</c:v>
                </c:pt>
                <c:pt idx="25">
                  <c:v>0.122584</c:v>
                </c:pt>
                <c:pt idx="26">
                  <c:v>0.12388299999999999</c:v>
                </c:pt>
                <c:pt idx="27">
                  <c:v>0.124809</c:v>
                </c:pt>
                <c:pt idx="28">
                  <c:v>0.12576100000000001</c:v>
                </c:pt>
                <c:pt idx="29">
                  <c:v>0.13073100000000001</c:v>
                </c:pt>
                <c:pt idx="30">
                  <c:v>0.13165399999999999</c:v>
                </c:pt>
                <c:pt idx="31">
                  <c:v>0.13239400000000001</c:v>
                </c:pt>
                <c:pt idx="32">
                  <c:v>0.13555800000000001</c:v>
                </c:pt>
                <c:pt idx="33">
                  <c:v>0.13731599999999999</c:v>
                </c:pt>
                <c:pt idx="34">
                  <c:v>0.14036599999999999</c:v>
                </c:pt>
                <c:pt idx="35">
                  <c:v>0.14153299999999999</c:v>
                </c:pt>
                <c:pt idx="36">
                  <c:v>0.14263400000000001</c:v>
                </c:pt>
                <c:pt idx="37">
                  <c:v>0.144845</c:v>
                </c:pt>
                <c:pt idx="38">
                  <c:v>0.148761</c:v>
                </c:pt>
                <c:pt idx="39">
                  <c:v>0.15318399999999999</c:v>
                </c:pt>
                <c:pt idx="40">
                  <c:v>0.154639</c:v>
                </c:pt>
                <c:pt idx="41">
                  <c:v>0.155302</c:v>
                </c:pt>
                <c:pt idx="42">
                  <c:v>0.156281</c:v>
                </c:pt>
                <c:pt idx="43">
                  <c:v>0.156662</c:v>
                </c:pt>
                <c:pt idx="44">
                  <c:v>0.15964200000000001</c:v>
                </c:pt>
                <c:pt idx="45">
                  <c:v>0.16289500000000001</c:v>
                </c:pt>
                <c:pt idx="46">
                  <c:v>0.16483</c:v>
                </c:pt>
                <c:pt idx="47">
                  <c:v>0.17039599999999999</c:v>
                </c:pt>
                <c:pt idx="48">
                  <c:v>0.17405399999999999</c:v>
                </c:pt>
                <c:pt idx="49">
                  <c:v>0.17541999999999999</c:v>
                </c:pt>
                <c:pt idx="50">
                  <c:v>0.17712600000000001</c:v>
                </c:pt>
                <c:pt idx="51">
                  <c:v>0.179808</c:v>
                </c:pt>
                <c:pt idx="52">
                  <c:v>0.18131700000000001</c:v>
                </c:pt>
                <c:pt idx="53">
                  <c:v>0.18498400000000001</c:v>
                </c:pt>
                <c:pt idx="54">
                  <c:v>0.18839600000000001</c:v>
                </c:pt>
                <c:pt idx="55">
                  <c:v>0.18918599999999999</c:v>
                </c:pt>
                <c:pt idx="56">
                  <c:v>0.195716</c:v>
                </c:pt>
                <c:pt idx="57">
                  <c:v>0.19772799999999999</c:v>
                </c:pt>
                <c:pt idx="58">
                  <c:v>0.20414299999999999</c:v>
                </c:pt>
                <c:pt idx="59">
                  <c:v>0.206814</c:v>
                </c:pt>
                <c:pt idx="60">
                  <c:v>0.20736499999999999</c:v>
                </c:pt>
                <c:pt idx="61">
                  <c:v>0.208402</c:v>
                </c:pt>
                <c:pt idx="62">
                  <c:v>0.211538</c:v>
                </c:pt>
                <c:pt idx="63">
                  <c:v>0.21917400000000001</c:v>
                </c:pt>
                <c:pt idx="64">
                  <c:v>0.220556</c:v>
                </c:pt>
                <c:pt idx="65">
                  <c:v>0.222359</c:v>
                </c:pt>
                <c:pt idx="66">
                  <c:v>0.22361400000000001</c:v>
                </c:pt>
                <c:pt idx="67">
                  <c:v>0.22480800000000001</c:v>
                </c:pt>
                <c:pt idx="68">
                  <c:v>0.226685</c:v>
                </c:pt>
                <c:pt idx="69">
                  <c:v>0.22978100000000001</c:v>
                </c:pt>
                <c:pt idx="70">
                  <c:v>0.23195399999999999</c:v>
                </c:pt>
                <c:pt idx="71">
                  <c:v>0.236126</c:v>
                </c:pt>
                <c:pt idx="72">
                  <c:v>0.238483</c:v>
                </c:pt>
                <c:pt idx="73">
                  <c:v>0.241984</c:v>
                </c:pt>
                <c:pt idx="74">
                  <c:v>0.24383099999999999</c:v>
                </c:pt>
                <c:pt idx="75">
                  <c:v>0.24593200000000001</c:v>
                </c:pt>
                <c:pt idx="76">
                  <c:v>0.251863</c:v>
                </c:pt>
                <c:pt idx="77">
                  <c:v>0.25376500000000002</c:v>
                </c:pt>
                <c:pt idx="78">
                  <c:v>0.25440000000000002</c:v>
                </c:pt>
                <c:pt idx="79">
                  <c:v>0.25539899999999999</c:v>
                </c:pt>
                <c:pt idx="80">
                  <c:v>0.25799899999999998</c:v>
                </c:pt>
                <c:pt idx="81">
                  <c:v>0.263789</c:v>
                </c:pt>
                <c:pt idx="82">
                  <c:v>0.26826100000000003</c:v>
                </c:pt>
                <c:pt idx="83">
                  <c:v>0.27663700000000002</c:v>
                </c:pt>
                <c:pt idx="84">
                  <c:v>0.28041500000000003</c:v>
                </c:pt>
                <c:pt idx="85">
                  <c:v>0.288325</c:v>
                </c:pt>
                <c:pt idx="86">
                  <c:v>0.28879700000000003</c:v>
                </c:pt>
                <c:pt idx="87">
                  <c:v>0.294433</c:v>
                </c:pt>
                <c:pt idx="88">
                  <c:v>0.30069800000000002</c:v>
                </c:pt>
                <c:pt idx="89">
                  <c:v>0.30503400000000003</c:v>
                </c:pt>
                <c:pt idx="90">
                  <c:v>0.308838</c:v>
                </c:pt>
                <c:pt idx="91">
                  <c:v>0.31216100000000002</c:v>
                </c:pt>
                <c:pt idx="92">
                  <c:v>0.32433800000000002</c:v>
                </c:pt>
                <c:pt idx="93">
                  <c:v>0.32989600000000002</c:v>
                </c:pt>
                <c:pt idx="94">
                  <c:v>0.33559899999999998</c:v>
                </c:pt>
                <c:pt idx="95">
                  <c:v>0.33694600000000002</c:v>
                </c:pt>
                <c:pt idx="96">
                  <c:v>0.35746699999999998</c:v>
                </c:pt>
                <c:pt idx="97">
                  <c:v>0.36327199999999998</c:v>
                </c:pt>
                <c:pt idx="98">
                  <c:v>0.38075500000000001</c:v>
                </c:pt>
                <c:pt idx="99">
                  <c:v>0.39435799999999999</c:v>
                </c:pt>
                <c:pt idx="100">
                  <c:v>0.40920699999999999</c:v>
                </c:pt>
                <c:pt idx="101">
                  <c:v>0.41496300000000003</c:v>
                </c:pt>
                <c:pt idx="102">
                  <c:v>0.43201899999999999</c:v>
                </c:pt>
                <c:pt idx="103">
                  <c:v>0.44478299999999998</c:v>
                </c:pt>
                <c:pt idx="104">
                  <c:v>0.44840799999999997</c:v>
                </c:pt>
                <c:pt idx="105">
                  <c:v>0.45447300000000002</c:v>
                </c:pt>
                <c:pt idx="106">
                  <c:v>0.49219099999999999</c:v>
                </c:pt>
                <c:pt idx="107">
                  <c:v>0.49747000000000002</c:v>
                </c:pt>
                <c:pt idx="108">
                  <c:v>0.51727199999999995</c:v>
                </c:pt>
                <c:pt idx="109">
                  <c:v>0.54472799999999999</c:v>
                </c:pt>
                <c:pt idx="110">
                  <c:v>0.58445199999999997</c:v>
                </c:pt>
                <c:pt idx="111">
                  <c:v>0.71186499999999997</c:v>
                </c:pt>
              </c:numCache>
            </c:numRef>
          </c:xVal>
          <c:yVal>
            <c:numRef>
              <c:f>Sheet1!$A$31:$DH$31</c:f>
              <c:numCache>
                <c:formatCode>g!/"通""用""格""式"</c:formatCode>
                <c:ptCount val="112"/>
                <c:pt idx="0">
                  <c:v>0</c:v>
                </c:pt>
                <c:pt idx="1">
                  <c:v>8.9289999999999994E-3</c:v>
                </c:pt>
                <c:pt idx="2">
                  <c:v>1.7857000000000001E-2</c:v>
                </c:pt>
                <c:pt idx="3">
                  <c:v>2.6786000000000001E-2</c:v>
                </c:pt>
                <c:pt idx="4">
                  <c:v>3.5714000000000003E-2</c:v>
                </c:pt>
                <c:pt idx="5">
                  <c:v>4.4643000000000002E-2</c:v>
                </c:pt>
                <c:pt idx="6">
                  <c:v>5.3571000000000001E-2</c:v>
                </c:pt>
                <c:pt idx="7">
                  <c:v>6.25E-2</c:v>
                </c:pt>
                <c:pt idx="8">
                  <c:v>7.1429000000000006E-2</c:v>
                </c:pt>
                <c:pt idx="9">
                  <c:v>8.0356999999999998E-2</c:v>
                </c:pt>
                <c:pt idx="10">
                  <c:v>8.9286000000000004E-2</c:v>
                </c:pt>
                <c:pt idx="11">
                  <c:v>9.8213999999999996E-2</c:v>
                </c:pt>
                <c:pt idx="12">
                  <c:v>0.107143</c:v>
                </c:pt>
                <c:pt idx="13">
                  <c:v>0.11607099999999999</c:v>
                </c:pt>
                <c:pt idx="14">
                  <c:v>0.125</c:v>
                </c:pt>
                <c:pt idx="15">
                  <c:v>0.13392899999999999</c:v>
                </c:pt>
                <c:pt idx="16">
                  <c:v>0.14285700000000001</c:v>
                </c:pt>
                <c:pt idx="17">
                  <c:v>0.151786</c:v>
                </c:pt>
                <c:pt idx="18">
                  <c:v>0.160714</c:v>
                </c:pt>
                <c:pt idx="19">
                  <c:v>0.16964299999999999</c:v>
                </c:pt>
                <c:pt idx="20">
                  <c:v>0.17857100000000001</c:v>
                </c:pt>
                <c:pt idx="21">
                  <c:v>0.1875</c:v>
                </c:pt>
                <c:pt idx="22">
                  <c:v>0.19642899999999999</c:v>
                </c:pt>
                <c:pt idx="23">
                  <c:v>0.20535700000000001</c:v>
                </c:pt>
                <c:pt idx="24">
                  <c:v>0.214286</c:v>
                </c:pt>
                <c:pt idx="25">
                  <c:v>0.223214</c:v>
                </c:pt>
                <c:pt idx="26">
                  <c:v>0.23214299999999999</c:v>
                </c:pt>
                <c:pt idx="27">
                  <c:v>0.24107100000000001</c:v>
                </c:pt>
                <c:pt idx="28">
                  <c:v>0.25</c:v>
                </c:pt>
                <c:pt idx="29">
                  <c:v>0.25892900000000002</c:v>
                </c:pt>
                <c:pt idx="30">
                  <c:v>0.26785700000000001</c:v>
                </c:pt>
                <c:pt idx="31">
                  <c:v>0.27678599999999998</c:v>
                </c:pt>
                <c:pt idx="32">
                  <c:v>0.28571400000000002</c:v>
                </c:pt>
                <c:pt idx="33">
                  <c:v>0.29464299999999999</c:v>
                </c:pt>
                <c:pt idx="34">
                  <c:v>0.30357099999999998</c:v>
                </c:pt>
                <c:pt idx="35">
                  <c:v>0.3125</c:v>
                </c:pt>
                <c:pt idx="36">
                  <c:v>0.32142900000000002</c:v>
                </c:pt>
                <c:pt idx="37">
                  <c:v>0.33035700000000001</c:v>
                </c:pt>
                <c:pt idx="38">
                  <c:v>0.33928599999999998</c:v>
                </c:pt>
                <c:pt idx="39">
                  <c:v>0.34821400000000002</c:v>
                </c:pt>
                <c:pt idx="40">
                  <c:v>0.35714299999999999</c:v>
                </c:pt>
                <c:pt idx="41">
                  <c:v>0.36607099999999998</c:v>
                </c:pt>
                <c:pt idx="42">
                  <c:v>0.375</c:v>
                </c:pt>
                <c:pt idx="43">
                  <c:v>0.38392900000000002</c:v>
                </c:pt>
                <c:pt idx="44">
                  <c:v>0.39285700000000001</c:v>
                </c:pt>
                <c:pt idx="45">
                  <c:v>0.40178599999999998</c:v>
                </c:pt>
                <c:pt idx="46">
                  <c:v>0.41071400000000002</c:v>
                </c:pt>
                <c:pt idx="47">
                  <c:v>0.41964299999999999</c:v>
                </c:pt>
                <c:pt idx="48">
                  <c:v>0.42857099999999998</c:v>
                </c:pt>
                <c:pt idx="49">
                  <c:v>0.4375</c:v>
                </c:pt>
                <c:pt idx="50">
                  <c:v>0.44642900000000002</c:v>
                </c:pt>
                <c:pt idx="51">
                  <c:v>0.45535700000000001</c:v>
                </c:pt>
                <c:pt idx="52">
                  <c:v>0.46428599999999998</c:v>
                </c:pt>
                <c:pt idx="53">
                  <c:v>0.47321400000000002</c:v>
                </c:pt>
                <c:pt idx="54">
                  <c:v>0.48214299999999999</c:v>
                </c:pt>
                <c:pt idx="55">
                  <c:v>0.49107099999999998</c:v>
                </c:pt>
                <c:pt idx="56">
                  <c:v>0.5</c:v>
                </c:pt>
                <c:pt idx="57">
                  <c:v>0.50892899999999996</c:v>
                </c:pt>
                <c:pt idx="58">
                  <c:v>0.51785700000000001</c:v>
                </c:pt>
                <c:pt idx="59">
                  <c:v>0.52678599999999998</c:v>
                </c:pt>
                <c:pt idx="60">
                  <c:v>0.53571400000000002</c:v>
                </c:pt>
                <c:pt idx="61">
                  <c:v>0.54464299999999999</c:v>
                </c:pt>
                <c:pt idx="62">
                  <c:v>0.55357100000000004</c:v>
                </c:pt>
                <c:pt idx="63">
                  <c:v>0.5625</c:v>
                </c:pt>
                <c:pt idx="64">
                  <c:v>0.57142899999999996</c:v>
                </c:pt>
                <c:pt idx="65">
                  <c:v>0.58035700000000001</c:v>
                </c:pt>
                <c:pt idx="66">
                  <c:v>0.58928599999999998</c:v>
                </c:pt>
                <c:pt idx="67">
                  <c:v>0.59821400000000002</c:v>
                </c:pt>
                <c:pt idx="68">
                  <c:v>0.60714299999999999</c:v>
                </c:pt>
                <c:pt idx="69">
                  <c:v>0.61607100000000004</c:v>
                </c:pt>
                <c:pt idx="70">
                  <c:v>0.625</c:v>
                </c:pt>
                <c:pt idx="71">
                  <c:v>0.63392899999999996</c:v>
                </c:pt>
                <c:pt idx="72">
                  <c:v>0.64285700000000001</c:v>
                </c:pt>
                <c:pt idx="73">
                  <c:v>0.65178599999999998</c:v>
                </c:pt>
                <c:pt idx="74">
                  <c:v>0.66071400000000002</c:v>
                </c:pt>
                <c:pt idx="75">
                  <c:v>0.66964299999999999</c:v>
                </c:pt>
                <c:pt idx="76">
                  <c:v>0.67857100000000004</c:v>
                </c:pt>
                <c:pt idx="77">
                  <c:v>0.6875</c:v>
                </c:pt>
                <c:pt idx="78">
                  <c:v>0.69642899999999996</c:v>
                </c:pt>
                <c:pt idx="79">
                  <c:v>0.70535700000000001</c:v>
                </c:pt>
                <c:pt idx="80">
                  <c:v>0.71428599999999998</c:v>
                </c:pt>
                <c:pt idx="81">
                  <c:v>0.72321400000000002</c:v>
                </c:pt>
                <c:pt idx="82">
                  <c:v>0.73214299999999999</c:v>
                </c:pt>
                <c:pt idx="83">
                  <c:v>0.74107100000000004</c:v>
                </c:pt>
                <c:pt idx="84">
                  <c:v>0.75</c:v>
                </c:pt>
                <c:pt idx="85">
                  <c:v>0.75892899999999996</c:v>
                </c:pt>
                <c:pt idx="86">
                  <c:v>0.76785700000000001</c:v>
                </c:pt>
                <c:pt idx="87">
                  <c:v>0.77678599999999998</c:v>
                </c:pt>
                <c:pt idx="88">
                  <c:v>0.78571400000000002</c:v>
                </c:pt>
                <c:pt idx="89">
                  <c:v>0.79464299999999999</c:v>
                </c:pt>
                <c:pt idx="90">
                  <c:v>0.80357100000000004</c:v>
                </c:pt>
                <c:pt idx="91">
                  <c:v>0.8125</c:v>
                </c:pt>
                <c:pt idx="92">
                  <c:v>0.82142899999999996</c:v>
                </c:pt>
                <c:pt idx="93">
                  <c:v>0.83035700000000001</c:v>
                </c:pt>
                <c:pt idx="94">
                  <c:v>0.83928599999999998</c:v>
                </c:pt>
                <c:pt idx="95">
                  <c:v>0.84821400000000002</c:v>
                </c:pt>
                <c:pt idx="96">
                  <c:v>0.85714299999999999</c:v>
                </c:pt>
                <c:pt idx="97">
                  <c:v>0.86607100000000004</c:v>
                </c:pt>
                <c:pt idx="98">
                  <c:v>0.875</c:v>
                </c:pt>
                <c:pt idx="99">
                  <c:v>0.88392899999999996</c:v>
                </c:pt>
                <c:pt idx="100">
                  <c:v>0.89285700000000001</c:v>
                </c:pt>
                <c:pt idx="101">
                  <c:v>0.90178599999999998</c:v>
                </c:pt>
                <c:pt idx="102">
                  <c:v>0.91071400000000002</c:v>
                </c:pt>
                <c:pt idx="103">
                  <c:v>0.91964299999999999</c:v>
                </c:pt>
                <c:pt idx="104">
                  <c:v>0.92857100000000004</c:v>
                </c:pt>
                <c:pt idx="105">
                  <c:v>0.9375</c:v>
                </c:pt>
                <c:pt idx="106">
                  <c:v>0.94642899999999996</c:v>
                </c:pt>
                <c:pt idx="107">
                  <c:v>0.95535700000000001</c:v>
                </c:pt>
                <c:pt idx="108">
                  <c:v>0.96428599999999998</c:v>
                </c:pt>
                <c:pt idx="109">
                  <c:v>0.97321400000000002</c:v>
                </c:pt>
                <c:pt idx="110">
                  <c:v>0.98214299999999999</c:v>
                </c:pt>
                <c:pt idx="111">
                  <c:v>0.99107100000000004</c:v>
                </c:pt>
              </c:numCache>
            </c:numRef>
          </c:yVal>
          <c:smooth val="1"/>
        </c:ser>
        <c:ser>
          <c:idx val="3"/>
          <c:order val="1"/>
          <c:tx>
            <c:v>Global SAN</c:v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Sheet1!$A$28:$DH$28</c:f>
              <c:numCache>
                <c:formatCode>g!/"通""用""格""式"</c:formatCode>
                <c:ptCount val="112"/>
                <c:pt idx="0">
                  <c:v>3.9056E-2</c:v>
                </c:pt>
                <c:pt idx="1">
                  <c:v>4.3386000000000001E-2</c:v>
                </c:pt>
                <c:pt idx="2">
                  <c:v>4.5939000000000001E-2</c:v>
                </c:pt>
                <c:pt idx="3">
                  <c:v>4.8128999999999998E-2</c:v>
                </c:pt>
                <c:pt idx="4">
                  <c:v>5.0175999999999998E-2</c:v>
                </c:pt>
                <c:pt idx="5">
                  <c:v>5.1184E-2</c:v>
                </c:pt>
                <c:pt idx="6">
                  <c:v>5.1784999999999998E-2</c:v>
                </c:pt>
                <c:pt idx="7">
                  <c:v>5.4053999999999998E-2</c:v>
                </c:pt>
                <c:pt idx="8">
                  <c:v>5.6659000000000001E-2</c:v>
                </c:pt>
                <c:pt idx="9">
                  <c:v>5.7715000000000002E-2</c:v>
                </c:pt>
                <c:pt idx="10">
                  <c:v>5.8140999999999998E-2</c:v>
                </c:pt>
                <c:pt idx="11">
                  <c:v>5.8796000000000001E-2</c:v>
                </c:pt>
                <c:pt idx="12">
                  <c:v>5.9634E-2</c:v>
                </c:pt>
                <c:pt idx="13">
                  <c:v>6.0918E-2</c:v>
                </c:pt>
                <c:pt idx="14">
                  <c:v>6.1592000000000001E-2</c:v>
                </c:pt>
                <c:pt idx="15">
                  <c:v>6.2469999999999998E-2</c:v>
                </c:pt>
                <c:pt idx="16">
                  <c:v>6.3274999999999998E-2</c:v>
                </c:pt>
                <c:pt idx="17">
                  <c:v>6.3593999999999998E-2</c:v>
                </c:pt>
                <c:pt idx="18">
                  <c:v>6.3910999999999996E-2</c:v>
                </c:pt>
                <c:pt idx="19">
                  <c:v>6.4363000000000004E-2</c:v>
                </c:pt>
                <c:pt idx="20">
                  <c:v>6.5868999999999997E-2</c:v>
                </c:pt>
                <c:pt idx="21">
                  <c:v>6.6349000000000005E-2</c:v>
                </c:pt>
                <c:pt idx="22">
                  <c:v>6.7892999999999995E-2</c:v>
                </c:pt>
                <c:pt idx="23">
                  <c:v>6.8293000000000006E-2</c:v>
                </c:pt>
                <c:pt idx="24">
                  <c:v>6.9361000000000006E-2</c:v>
                </c:pt>
                <c:pt idx="25">
                  <c:v>7.0137000000000005E-2</c:v>
                </c:pt>
                <c:pt idx="26">
                  <c:v>7.0849999999999996E-2</c:v>
                </c:pt>
                <c:pt idx="27">
                  <c:v>7.1325E-2</c:v>
                </c:pt>
                <c:pt idx="28">
                  <c:v>7.1628999999999998E-2</c:v>
                </c:pt>
                <c:pt idx="29">
                  <c:v>7.2983000000000006E-2</c:v>
                </c:pt>
                <c:pt idx="30">
                  <c:v>7.4703000000000006E-2</c:v>
                </c:pt>
                <c:pt idx="31">
                  <c:v>7.5049000000000005E-2</c:v>
                </c:pt>
                <c:pt idx="32">
                  <c:v>7.5406000000000001E-2</c:v>
                </c:pt>
                <c:pt idx="33">
                  <c:v>7.6680999999999999E-2</c:v>
                </c:pt>
                <c:pt idx="34">
                  <c:v>7.8673999999999994E-2</c:v>
                </c:pt>
                <c:pt idx="35">
                  <c:v>7.9679E-2</c:v>
                </c:pt>
                <c:pt idx="36">
                  <c:v>8.0453999999999998E-2</c:v>
                </c:pt>
                <c:pt idx="37">
                  <c:v>8.1259999999999999E-2</c:v>
                </c:pt>
                <c:pt idx="38">
                  <c:v>8.1891000000000005E-2</c:v>
                </c:pt>
                <c:pt idx="39">
                  <c:v>8.2394999999999996E-2</c:v>
                </c:pt>
                <c:pt idx="40">
                  <c:v>8.3847000000000005E-2</c:v>
                </c:pt>
                <c:pt idx="41">
                  <c:v>8.4675E-2</c:v>
                </c:pt>
                <c:pt idx="42">
                  <c:v>8.5273000000000002E-2</c:v>
                </c:pt>
                <c:pt idx="43">
                  <c:v>8.6391999999999997E-2</c:v>
                </c:pt>
                <c:pt idx="44">
                  <c:v>8.6531999999999998E-2</c:v>
                </c:pt>
                <c:pt idx="45">
                  <c:v>8.7288000000000004E-2</c:v>
                </c:pt>
                <c:pt idx="46">
                  <c:v>8.8773000000000005E-2</c:v>
                </c:pt>
                <c:pt idx="47">
                  <c:v>8.8830000000000006E-2</c:v>
                </c:pt>
                <c:pt idx="48">
                  <c:v>9.0699000000000002E-2</c:v>
                </c:pt>
                <c:pt idx="49">
                  <c:v>9.1368000000000005E-2</c:v>
                </c:pt>
                <c:pt idx="50">
                  <c:v>9.2293E-2</c:v>
                </c:pt>
                <c:pt idx="51">
                  <c:v>9.2877000000000001E-2</c:v>
                </c:pt>
                <c:pt idx="52">
                  <c:v>9.3742000000000006E-2</c:v>
                </c:pt>
                <c:pt idx="53">
                  <c:v>9.3992000000000006E-2</c:v>
                </c:pt>
                <c:pt idx="54">
                  <c:v>9.4655000000000003E-2</c:v>
                </c:pt>
                <c:pt idx="55">
                  <c:v>9.5033000000000006E-2</c:v>
                </c:pt>
                <c:pt idx="56">
                  <c:v>9.6682000000000004E-2</c:v>
                </c:pt>
                <c:pt idx="57">
                  <c:v>9.7436999999999996E-2</c:v>
                </c:pt>
                <c:pt idx="58">
                  <c:v>9.8497000000000001E-2</c:v>
                </c:pt>
                <c:pt idx="59">
                  <c:v>9.9015000000000006E-2</c:v>
                </c:pt>
                <c:pt idx="60">
                  <c:v>9.9239999999999995E-2</c:v>
                </c:pt>
                <c:pt idx="61">
                  <c:v>0.10063</c:v>
                </c:pt>
                <c:pt idx="62">
                  <c:v>0.101896</c:v>
                </c:pt>
                <c:pt idx="63">
                  <c:v>0.10274899999999999</c:v>
                </c:pt>
                <c:pt idx="64">
                  <c:v>0.103829</c:v>
                </c:pt>
                <c:pt idx="65">
                  <c:v>0.106765</c:v>
                </c:pt>
                <c:pt idx="66">
                  <c:v>0.10767</c:v>
                </c:pt>
                <c:pt idx="67">
                  <c:v>0.108463</c:v>
                </c:pt>
                <c:pt idx="68">
                  <c:v>0.11086699999999999</c:v>
                </c:pt>
                <c:pt idx="69">
                  <c:v>0.11225499999999999</c:v>
                </c:pt>
                <c:pt idx="70">
                  <c:v>0.113205</c:v>
                </c:pt>
                <c:pt idx="71">
                  <c:v>0.115355</c:v>
                </c:pt>
                <c:pt idx="72">
                  <c:v>0.11769300000000001</c:v>
                </c:pt>
                <c:pt idx="73">
                  <c:v>0.119154</c:v>
                </c:pt>
                <c:pt idx="74">
                  <c:v>0.12015000000000001</c:v>
                </c:pt>
                <c:pt idx="75">
                  <c:v>0.12121899999999999</c:v>
                </c:pt>
                <c:pt idx="76">
                  <c:v>0.12324300000000001</c:v>
                </c:pt>
                <c:pt idx="77">
                  <c:v>0.12773599999999999</c:v>
                </c:pt>
                <c:pt idx="78">
                  <c:v>0.13051499999999999</c:v>
                </c:pt>
                <c:pt idx="79">
                  <c:v>0.134355</c:v>
                </c:pt>
                <c:pt idx="80">
                  <c:v>0.137935</c:v>
                </c:pt>
                <c:pt idx="81">
                  <c:v>0.14290900000000001</c:v>
                </c:pt>
                <c:pt idx="82">
                  <c:v>0.14687500000000001</c:v>
                </c:pt>
                <c:pt idx="83">
                  <c:v>0.15346399999999999</c:v>
                </c:pt>
                <c:pt idx="84">
                  <c:v>0.15914900000000001</c:v>
                </c:pt>
                <c:pt idx="85">
                  <c:v>0.162635</c:v>
                </c:pt>
                <c:pt idx="86">
                  <c:v>0.16548199999999999</c:v>
                </c:pt>
                <c:pt idx="87">
                  <c:v>0.17122799999999999</c:v>
                </c:pt>
                <c:pt idx="88">
                  <c:v>0.18487799999999999</c:v>
                </c:pt>
                <c:pt idx="89">
                  <c:v>0.19266</c:v>
                </c:pt>
                <c:pt idx="90">
                  <c:v>0.20471</c:v>
                </c:pt>
                <c:pt idx="91">
                  <c:v>0.22019900000000001</c:v>
                </c:pt>
                <c:pt idx="92">
                  <c:v>0.25490600000000002</c:v>
                </c:pt>
                <c:pt idx="93">
                  <c:v>0.315554</c:v>
                </c:pt>
                <c:pt idx="94">
                  <c:v>0.60267000000000004</c:v>
                </c:pt>
              </c:numCache>
            </c:numRef>
          </c:xVal>
          <c:yVal>
            <c:numRef>
              <c:f>Sheet1!$A$29:$DH$29</c:f>
              <c:numCache>
                <c:formatCode>g!/"通""用""格""式"</c:formatCode>
                <c:ptCount val="112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2"/>
          <c:order val="2"/>
          <c:tx>
            <c:v>Local SAN 1</c:v>
          </c:tx>
          <c:marker>
            <c:symbol val="none"/>
          </c:marker>
          <c:xVal>
            <c:numRef>
              <c:f>Sheet1!$A$26:$DH$26</c:f>
              <c:numCache>
                <c:formatCode>g!/"通""用""格""式"</c:formatCode>
                <c:ptCount val="112"/>
                <c:pt idx="0">
                  <c:v>3.9292000000000001E-2</c:v>
                </c:pt>
                <c:pt idx="1">
                  <c:v>4.0536999999999997E-2</c:v>
                </c:pt>
                <c:pt idx="2">
                  <c:v>4.2856999999999999E-2</c:v>
                </c:pt>
                <c:pt idx="3">
                  <c:v>4.3933E-2</c:v>
                </c:pt>
                <c:pt idx="4">
                  <c:v>4.5774000000000002E-2</c:v>
                </c:pt>
                <c:pt idx="5">
                  <c:v>4.6844999999999998E-2</c:v>
                </c:pt>
                <c:pt idx="6">
                  <c:v>4.7352999999999999E-2</c:v>
                </c:pt>
                <c:pt idx="7">
                  <c:v>4.8062000000000001E-2</c:v>
                </c:pt>
                <c:pt idx="8">
                  <c:v>4.8578000000000003E-2</c:v>
                </c:pt>
                <c:pt idx="9">
                  <c:v>4.9016999999999998E-2</c:v>
                </c:pt>
                <c:pt idx="10">
                  <c:v>4.9477E-2</c:v>
                </c:pt>
                <c:pt idx="11">
                  <c:v>4.9852E-2</c:v>
                </c:pt>
                <c:pt idx="12">
                  <c:v>5.0767E-2</c:v>
                </c:pt>
                <c:pt idx="13">
                  <c:v>5.0851E-2</c:v>
                </c:pt>
                <c:pt idx="14">
                  <c:v>5.1261000000000001E-2</c:v>
                </c:pt>
                <c:pt idx="15">
                  <c:v>5.1568999999999997E-2</c:v>
                </c:pt>
                <c:pt idx="16">
                  <c:v>5.3031000000000002E-2</c:v>
                </c:pt>
                <c:pt idx="17">
                  <c:v>5.3470999999999998E-2</c:v>
                </c:pt>
                <c:pt idx="18">
                  <c:v>5.4495000000000002E-2</c:v>
                </c:pt>
                <c:pt idx="19">
                  <c:v>5.4743E-2</c:v>
                </c:pt>
                <c:pt idx="20">
                  <c:v>5.5483999999999999E-2</c:v>
                </c:pt>
                <c:pt idx="21">
                  <c:v>5.5678999999999999E-2</c:v>
                </c:pt>
                <c:pt idx="22">
                  <c:v>5.6151E-2</c:v>
                </c:pt>
                <c:pt idx="23">
                  <c:v>5.7478000000000001E-2</c:v>
                </c:pt>
                <c:pt idx="24">
                  <c:v>5.8400000000000001E-2</c:v>
                </c:pt>
                <c:pt idx="25">
                  <c:v>5.8515999999999999E-2</c:v>
                </c:pt>
                <c:pt idx="26">
                  <c:v>5.9340999999999998E-2</c:v>
                </c:pt>
                <c:pt idx="27">
                  <c:v>5.9952999999999999E-2</c:v>
                </c:pt>
                <c:pt idx="28">
                  <c:v>6.0594000000000002E-2</c:v>
                </c:pt>
                <c:pt idx="29">
                  <c:v>6.1321000000000001E-2</c:v>
                </c:pt>
                <c:pt idx="30">
                  <c:v>6.2057000000000001E-2</c:v>
                </c:pt>
                <c:pt idx="31">
                  <c:v>6.2616000000000005E-2</c:v>
                </c:pt>
                <c:pt idx="32">
                  <c:v>6.3109999999999999E-2</c:v>
                </c:pt>
                <c:pt idx="33">
                  <c:v>6.3977000000000006E-2</c:v>
                </c:pt>
                <c:pt idx="34">
                  <c:v>6.4534999999999995E-2</c:v>
                </c:pt>
                <c:pt idx="35">
                  <c:v>6.5092999999999998E-2</c:v>
                </c:pt>
                <c:pt idx="36">
                  <c:v>6.5463999999999994E-2</c:v>
                </c:pt>
                <c:pt idx="37">
                  <c:v>6.5532000000000007E-2</c:v>
                </c:pt>
                <c:pt idx="38">
                  <c:v>6.5939999999999999E-2</c:v>
                </c:pt>
                <c:pt idx="39">
                  <c:v>6.6348000000000004E-2</c:v>
                </c:pt>
                <c:pt idx="40">
                  <c:v>6.7125000000000004E-2</c:v>
                </c:pt>
                <c:pt idx="41">
                  <c:v>6.7419999999999994E-2</c:v>
                </c:pt>
                <c:pt idx="42">
                  <c:v>6.7904999999999993E-2</c:v>
                </c:pt>
                <c:pt idx="43">
                  <c:v>6.8088999999999997E-2</c:v>
                </c:pt>
                <c:pt idx="44">
                  <c:v>6.8471000000000004E-2</c:v>
                </c:pt>
                <c:pt idx="45">
                  <c:v>6.8932999999999994E-2</c:v>
                </c:pt>
                <c:pt idx="46">
                  <c:v>6.9546999999999998E-2</c:v>
                </c:pt>
                <c:pt idx="47">
                  <c:v>6.9873000000000005E-2</c:v>
                </c:pt>
                <c:pt idx="48">
                  <c:v>7.0907999999999999E-2</c:v>
                </c:pt>
                <c:pt idx="49">
                  <c:v>7.1133000000000002E-2</c:v>
                </c:pt>
                <c:pt idx="50">
                  <c:v>7.1632000000000001E-2</c:v>
                </c:pt>
                <c:pt idx="51">
                  <c:v>7.1970999999999993E-2</c:v>
                </c:pt>
                <c:pt idx="52">
                  <c:v>7.2656999999999999E-2</c:v>
                </c:pt>
                <c:pt idx="53">
                  <c:v>7.3209999999999997E-2</c:v>
                </c:pt>
                <c:pt idx="54">
                  <c:v>7.4180999999999997E-2</c:v>
                </c:pt>
                <c:pt idx="55">
                  <c:v>7.4325000000000002E-2</c:v>
                </c:pt>
                <c:pt idx="56">
                  <c:v>7.5037999999999994E-2</c:v>
                </c:pt>
                <c:pt idx="57">
                  <c:v>7.5242000000000003E-2</c:v>
                </c:pt>
                <c:pt idx="58">
                  <c:v>7.5940999999999995E-2</c:v>
                </c:pt>
                <c:pt idx="59">
                  <c:v>7.6297000000000004E-2</c:v>
                </c:pt>
                <c:pt idx="60">
                  <c:v>7.7448000000000003E-2</c:v>
                </c:pt>
                <c:pt idx="61">
                  <c:v>7.7806E-2</c:v>
                </c:pt>
                <c:pt idx="62">
                  <c:v>7.8626000000000001E-2</c:v>
                </c:pt>
                <c:pt idx="63">
                  <c:v>7.9270999999999994E-2</c:v>
                </c:pt>
                <c:pt idx="64">
                  <c:v>7.9800999999999997E-2</c:v>
                </c:pt>
                <c:pt idx="65">
                  <c:v>8.0523999999999998E-2</c:v>
                </c:pt>
                <c:pt idx="66">
                  <c:v>8.1245999999999999E-2</c:v>
                </c:pt>
                <c:pt idx="67">
                  <c:v>8.1548999999999996E-2</c:v>
                </c:pt>
                <c:pt idx="68">
                  <c:v>8.2695000000000005E-2</c:v>
                </c:pt>
                <c:pt idx="69">
                  <c:v>8.3222000000000004E-2</c:v>
                </c:pt>
                <c:pt idx="70">
                  <c:v>8.4087999999999996E-2</c:v>
                </c:pt>
                <c:pt idx="71">
                  <c:v>8.5174E-2</c:v>
                </c:pt>
                <c:pt idx="72">
                  <c:v>8.6124999999999993E-2</c:v>
                </c:pt>
                <c:pt idx="73">
                  <c:v>8.6439000000000002E-2</c:v>
                </c:pt>
                <c:pt idx="74">
                  <c:v>8.8376999999999997E-2</c:v>
                </c:pt>
                <c:pt idx="75">
                  <c:v>8.9456999999999995E-2</c:v>
                </c:pt>
                <c:pt idx="76">
                  <c:v>9.0362999999999999E-2</c:v>
                </c:pt>
                <c:pt idx="77">
                  <c:v>9.1354000000000005E-2</c:v>
                </c:pt>
                <c:pt idx="78">
                  <c:v>9.2052999999999996E-2</c:v>
                </c:pt>
                <c:pt idx="79">
                  <c:v>9.2414999999999997E-2</c:v>
                </c:pt>
                <c:pt idx="80">
                  <c:v>9.4108999999999998E-2</c:v>
                </c:pt>
                <c:pt idx="81">
                  <c:v>9.5721000000000001E-2</c:v>
                </c:pt>
                <c:pt idx="82">
                  <c:v>9.6658999999999995E-2</c:v>
                </c:pt>
                <c:pt idx="83">
                  <c:v>9.7470000000000001E-2</c:v>
                </c:pt>
                <c:pt idx="84">
                  <c:v>9.9353999999999998E-2</c:v>
                </c:pt>
                <c:pt idx="85">
                  <c:v>0.100798</c:v>
                </c:pt>
                <c:pt idx="86">
                  <c:v>0.10265299999999999</c:v>
                </c:pt>
                <c:pt idx="87">
                  <c:v>0.10685699999999999</c:v>
                </c:pt>
                <c:pt idx="88">
                  <c:v>0.111613</c:v>
                </c:pt>
                <c:pt idx="89">
                  <c:v>0.115046</c:v>
                </c:pt>
                <c:pt idx="90">
                  <c:v>0.11684700000000001</c:v>
                </c:pt>
                <c:pt idx="91">
                  <c:v>0.128163</c:v>
                </c:pt>
                <c:pt idx="92">
                  <c:v>0.154312</c:v>
                </c:pt>
                <c:pt idx="93">
                  <c:v>0.206617</c:v>
                </c:pt>
                <c:pt idx="94">
                  <c:v>0.64738600000000002</c:v>
                </c:pt>
              </c:numCache>
            </c:numRef>
          </c:xVal>
          <c:yVal>
            <c:numRef>
              <c:f>Sheet1!$A$27:$DH$27</c:f>
              <c:numCache>
                <c:formatCode>g!/"通""用""格""式"</c:formatCode>
                <c:ptCount val="112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1"/>
          <c:order val="3"/>
          <c:tx>
            <c:v>Local SAN 2</c:v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Sheet1!$A$24:$DH$24</c:f>
              <c:numCache>
                <c:formatCode>g!/"通""用""格""式"</c:formatCode>
                <c:ptCount val="112"/>
                <c:pt idx="0">
                  <c:v>2.5072000000000001E-2</c:v>
                </c:pt>
                <c:pt idx="1">
                  <c:v>2.7629000000000001E-2</c:v>
                </c:pt>
                <c:pt idx="2">
                  <c:v>3.0088E-2</c:v>
                </c:pt>
                <c:pt idx="3">
                  <c:v>3.0588000000000001E-2</c:v>
                </c:pt>
                <c:pt idx="4">
                  <c:v>3.1833E-2</c:v>
                </c:pt>
                <c:pt idx="5">
                  <c:v>3.2169000000000003E-2</c:v>
                </c:pt>
                <c:pt idx="6">
                  <c:v>3.3235000000000001E-2</c:v>
                </c:pt>
                <c:pt idx="7">
                  <c:v>3.4332000000000001E-2</c:v>
                </c:pt>
                <c:pt idx="8">
                  <c:v>3.4866000000000001E-2</c:v>
                </c:pt>
                <c:pt idx="9">
                  <c:v>3.5258999999999999E-2</c:v>
                </c:pt>
                <c:pt idx="10">
                  <c:v>3.5517E-2</c:v>
                </c:pt>
                <c:pt idx="11">
                  <c:v>3.5712000000000001E-2</c:v>
                </c:pt>
                <c:pt idx="12">
                  <c:v>3.6269000000000003E-2</c:v>
                </c:pt>
                <c:pt idx="13">
                  <c:v>3.6374999999999998E-2</c:v>
                </c:pt>
                <c:pt idx="14">
                  <c:v>3.6676E-2</c:v>
                </c:pt>
                <c:pt idx="15">
                  <c:v>3.7361999999999999E-2</c:v>
                </c:pt>
                <c:pt idx="16">
                  <c:v>3.7749999999999999E-2</c:v>
                </c:pt>
                <c:pt idx="17">
                  <c:v>3.7891000000000001E-2</c:v>
                </c:pt>
                <c:pt idx="18">
                  <c:v>3.8390000000000001E-2</c:v>
                </c:pt>
                <c:pt idx="19">
                  <c:v>3.8810999999999998E-2</c:v>
                </c:pt>
                <c:pt idx="20">
                  <c:v>3.9136999999999998E-2</c:v>
                </c:pt>
                <c:pt idx="21">
                  <c:v>3.9298E-2</c:v>
                </c:pt>
                <c:pt idx="22">
                  <c:v>3.9849999999999997E-2</c:v>
                </c:pt>
                <c:pt idx="23">
                  <c:v>4.0152E-2</c:v>
                </c:pt>
                <c:pt idx="24">
                  <c:v>4.1307000000000003E-2</c:v>
                </c:pt>
                <c:pt idx="25">
                  <c:v>4.1978000000000001E-2</c:v>
                </c:pt>
                <c:pt idx="26">
                  <c:v>4.3475E-2</c:v>
                </c:pt>
                <c:pt idx="27">
                  <c:v>4.3966999999999999E-2</c:v>
                </c:pt>
                <c:pt idx="28">
                  <c:v>4.4628000000000001E-2</c:v>
                </c:pt>
                <c:pt idx="29">
                  <c:v>4.4914999999999997E-2</c:v>
                </c:pt>
                <c:pt idx="30">
                  <c:v>4.5235999999999998E-2</c:v>
                </c:pt>
                <c:pt idx="31">
                  <c:v>4.5489000000000002E-2</c:v>
                </c:pt>
                <c:pt idx="32">
                  <c:v>4.5740999999999997E-2</c:v>
                </c:pt>
                <c:pt idx="33">
                  <c:v>4.5807E-2</c:v>
                </c:pt>
                <c:pt idx="34">
                  <c:v>4.6420000000000003E-2</c:v>
                </c:pt>
                <c:pt idx="35">
                  <c:v>4.6522000000000001E-2</c:v>
                </c:pt>
                <c:pt idx="36">
                  <c:v>4.7277E-2</c:v>
                </c:pt>
                <c:pt idx="37">
                  <c:v>4.7829999999999998E-2</c:v>
                </c:pt>
                <c:pt idx="38">
                  <c:v>4.7962999999999999E-2</c:v>
                </c:pt>
                <c:pt idx="39">
                  <c:v>4.8557999999999997E-2</c:v>
                </c:pt>
                <c:pt idx="40">
                  <c:v>4.8666000000000001E-2</c:v>
                </c:pt>
                <c:pt idx="41">
                  <c:v>4.8945000000000002E-2</c:v>
                </c:pt>
                <c:pt idx="42">
                  <c:v>4.9370999999999998E-2</c:v>
                </c:pt>
                <c:pt idx="43">
                  <c:v>5.0043999999999998E-2</c:v>
                </c:pt>
                <c:pt idx="44">
                  <c:v>5.0694999999999997E-2</c:v>
                </c:pt>
                <c:pt idx="45">
                  <c:v>5.1373000000000002E-2</c:v>
                </c:pt>
                <c:pt idx="46">
                  <c:v>5.1874000000000003E-2</c:v>
                </c:pt>
                <c:pt idx="47">
                  <c:v>5.2016E-2</c:v>
                </c:pt>
                <c:pt idx="48">
                  <c:v>5.2413000000000001E-2</c:v>
                </c:pt>
                <c:pt idx="49">
                  <c:v>5.3372000000000003E-2</c:v>
                </c:pt>
                <c:pt idx="50">
                  <c:v>5.3983000000000003E-2</c:v>
                </c:pt>
                <c:pt idx="51">
                  <c:v>5.4181E-2</c:v>
                </c:pt>
                <c:pt idx="52">
                  <c:v>5.4349000000000001E-2</c:v>
                </c:pt>
                <c:pt idx="53">
                  <c:v>5.4855000000000001E-2</c:v>
                </c:pt>
                <c:pt idx="54">
                  <c:v>5.5257000000000001E-2</c:v>
                </c:pt>
                <c:pt idx="55">
                  <c:v>5.5583E-2</c:v>
                </c:pt>
                <c:pt idx="56">
                  <c:v>5.6307000000000003E-2</c:v>
                </c:pt>
                <c:pt idx="57">
                  <c:v>5.7518E-2</c:v>
                </c:pt>
                <c:pt idx="58">
                  <c:v>5.8396000000000003E-2</c:v>
                </c:pt>
                <c:pt idx="59">
                  <c:v>5.8645000000000003E-2</c:v>
                </c:pt>
                <c:pt idx="60">
                  <c:v>5.9049999999999998E-2</c:v>
                </c:pt>
                <c:pt idx="61">
                  <c:v>5.9394000000000002E-2</c:v>
                </c:pt>
                <c:pt idx="62">
                  <c:v>6.0256999999999998E-2</c:v>
                </c:pt>
                <c:pt idx="63">
                  <c:v>6.1087000000000002E-2</c:v>
                </c:pt>
                <c:pt idx="64">
                  <c:v>6.2225000000000003E-2</c:v>
                </c:pt>
                <c:pt idx="65">
                  <c:v>6.2861E-2</c:v>
                </c:pt>
                <c:pt idx="66">
                  <c:v>6.3208E-2</c:v>
                </c:pt>
                <c:pt idx="67">
                  <c:v>6.3317999999999999E-2</c:v>
                </c:pt>
                <c:pt idx="68">
                  <c:v>6.3902E-2</c:v>
                </c:pt>
                <c:pt idx="69">
                  <c:v>6.3968999999999998E-2</c:v>
                </c:pt>
                <c:pt idx="70">
                  <c:v>6.4607999999999999E-2</c:v>
                </c:pt>
                <c:pt idx="71">
                  <c:v>6.5417000000000003E-2</c:v>
                </c:pt>
                <c:pt idx="72">
                  <c:v>6.7227999999999996E-2</c:v>
                </c:pt>
                <c:pt idx="73">
                  <c:v>6.7913000000000001E-2</c:v>
                </c:pt>
                <c:pt idx="74">
                  <c:v>6.8744E-2</c:v>
                </c:pt>
                <c:pt idx="75">
                  <c:v>6.9380999999999998E-2</c:v>
                </c:pt>
                <c:pt idx="76">
                  <c:v>6.9711999999999996E-2</c:v>
                </c:pt>
                <c:pt idx="77">
                  <c:v>6.9816000000000003E-2</c:v>
                </c:pt>
                <c:pt idx="78">
                  <c:v>7.0352999999999999E-2</c:v>
                </c:pt>
                <c:pt idx="79">
                  <c:v>7.0943999999999993E-2</c:v>
                </c:pt>
                <c:pt idx="80">
                  <c:v>7.2204000000000004E-2</c:v>
                </c:pt>
                <c:pt idx="81">
                  <c:v>7.3122000000000006E-2</c:v>
                </c:pt>
                <c:pt idx="82">
                  <c:v>7.4633000000000005E-2</c:v>
                </c:pt>
                <c:pt idx="83">
                  <c:v>7.5246999999999994E-2</c:v>
                </c:pt>
                <c:pt idx="84">
                  <c:v>7.7178999999999998E-2</c:v>
                </c:pt>
                <c:pt idx="85">
                  <c:v>7.9464000000000007E-2</c:v>
                </c:pt>
                <c:pt idx="86">
                  <c:v>8.3532999999999996E-2</c:v>
                </c:pt>
                <c:pt idx="87">
                  <c:v>8.7596999999999994E-2</c:v>
                </c:pt>
                <c:pt idx="88">
                  <c:v>8.9347999999999997E-2</c:v>
                </c:pt>
                <c:pt idx="89">
                  <c:v>9.1124999999999998E-2</c:v>
                </c:pt>
                <c:pt idx="90">
                  <c:v>9.4226000000000004E-2</c:v>
                </c:pt>
                <c:pt idx="91">
                  <c:v>0.10938199999999999</c:v>
                </c:pt>
                <c:pt idx="92">
                  <c:v>0.12587699999999999</c:v>
                </c:pt>
                <c:pt idx="93">
                  <c:v>0.176673</c:v>
                </c:pt>
                <c:pt idx="94">
                  <c:v>0.66180399999999995</c:v>
                </c:pt>
              </c:numCache>
            </c:numRef>
          </c:xVal>
          <c:yVal>
            <c:numRef>
              <c:f>Sheet1!$A$25:$DH$25</c:f>
              <c:numCache>
                <c:formatCode>g!/"通""用""格""式"</c:formatCode>
                <c:ptCount val="112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0"/>
          <c:order val="4"/>
          <c:tx>
            <c:v>Local SAN 3</c:v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xVal>
            <c:numRef>
              <c:f>Sheet1!$A$22:$DH$22</c:f>
              <c:numCache>
                <c:formatCode>g!/"通""用""格""式"</c:formatCode>
                <c:ptCount val="112"/>
                <c:pt idx="0">
                  <c:v>1.9563000000000001E-2</c:v>
                </c:pt>
                <c:pt idx="1">
                  <c:v>2.1968999999999999E-2</c:v>
                </c:pt>
                <c:pt idx="2">
                  <c:v>2.5506999999999998E-2</c:v>
                </c:pt>
                <c:pt idx="3">
                  <c:v>2.5836000000000001E-2</c:v>
                </c:pt>
                <c:pt idx="4">
                  <c:v>2.6991000000000001E-2</c:v>
                </c:pt>
                <c:pt idx="5">
                  <c:v>2.7837000000000001E-2</c:v>
                </c:pt>
                <c:pt idx="6">
                  <c:v>2.8875000000000001E-2</c:v>
                </c:pt>
                <c:pt idx="7">
                  <c:v>2.9425E-2</c:v>
                </c:pt>
                <c:pt idx="8">
                  <c:v>3.0134000000000001E-2</c:v>
                </c:pt>
                <c:pt idx="9">
                  <c:v>3.0318000000000001E-2</c:v>
                </c:pt>
                <c:pt idx="10">
                  <c:v>3.0603000000000002E-2</c:v>
                </c:pt>
                <c:pt idx="11">
                  <c:v>3.0955E-2</c:v>
                </c:pt>
                <c:pt idx="12">
                  <c:v>3.1363000000000002E-2</c:v>
                </c:pt>
                <c:pt idx="13">
                  <c:v>3.1789999999999999E-2</c:v>
                </c:pt>
                <c:pt idx="14">
                  <c:v>3.2223000000000002E-2</c:v>
                </c:pt>
                <c:pt idx="15">
                  <c:v>3.2597000000000001E-2</c:v>
                </c:pt>
                <c:pt idx="16">
                  <c:v>3.2672E-2</c:v>
                </c:pt>
                <c:pt idx="17">
                  <c:v>3.2862000000000002E-2</c:v>
                </c:pt>
                <c:pt idx="18">
                  <c:v>3.2962999999999999E-2</c:v>
                </c:pt>
                <c:pt idx="19">
                  <c:v>3.3273999999999998E-2</c:v>
                </c:pt>
                <c:pt idx="20">
                  <c:v>3.4053E-2</c:v>
                </c:pt>
                <c:pt idx="21">
                  <c:v>3.4445999999999997E-2</c:v>
                </c:pt>
                <c:pt idx="22">
                  <c:v>3.4826000000000003E-2</c:v>
                </c:pt>
                <c:pt idx="23">
                  <c:v>3.5230999999999998E-2</c:v>
                </c:pt>
                <c:pt idx="24">
                  <c:v>3.635E-2</c:v>
                </c:pt>
                <c:pt idx="25">
                  <c:v>3.6461E-2</c:v>
                </c:pt>
                <c:pt idx="26">
                  <c:v>3.7262999999999998E-2</c:v>
                </c:pt>
                <c:pt idx="27">
                  <c:v>3.7952E-2</c:v>
                </c:pt>
                <c:pt idx="28">
                  <c:v>3.8141000000000001E-2</c:v>
                </c:pt>
                <c:pt idx="29">
                  <c:v>3.9154000000000001E-2</c:v>
                </c:pt>
                <c:pt idx="30">
                  <c:v>3.9802999999999998E-2</c:v>
                </c:pt>
                <c:pt idx="31">
                  <c:v>4.0201000000000001E-2</c:v>
                </c:pt>
                <c:pt idx="32">
                  <c:v>4.0797E-2</c:v>
                </c:pt>
                <c:pt idx="33">
                  <c:v>4.0932999999999997E-2</c:v>
                </c:pt>
                <c:pt idx="34">
                  <c:v>4.1408E-2</c:v>
                </c:pt>
                <c:pt idx="35">
                  <c:v>4.1678E-2</c:v>
                </c:pt>
                <c:pt idx="36">
                  <c:v>4.2189999999999998E-2</c:v>
                </c:pt>
                <c:pt idx="37">
                  <c:v>4.2441E-2</c:v>
                </c:pt>
                <c:pt idx="38">
                  <c:v>4.2795E-2</c:v>
                </c:pt>
                <c:pt idx="39">
                  <c:v>4.2927E-2</c:v>
                </c:pt>
                <c:pt idx="40">
                  <c:v>4.3595000000000002E-2</c:v>
                </c:pt>
                <c:pt idx="41">
                  <c:v>4.4340999999999998E-2</c:v>
                </c:pt>
                <c:pt idx="42">
                  <c:v>4.4627E-2</c:v>
                </c:pt>
                <c:pt idx="43">
                  <c:v>4.4831999999999997E-2</c:v>
                </c:pt>
                <c:pt idx="44">
                  <c:v>4.5095999999999997E-2</c:v>
                </c:pt>
                <c:pt idx="45">
                  <c:v>4.5442000000000003E-2</c:v>
                </c:pt>
                <c:pt idx="46">
                  <c:v>4.5684000000000002E-2</c:v>
                </c:pt>
                <c:pt idx="47">
                  <c:v>4.6454000000000002E-2</c:v>
                </c:pt>
                <c:pt idx="48">
                  <c:v>4.7287000000000003E-2</c:v>
                </c:pt>
                <c:pt idx="49">
                  <c:v>4.7441999999999998E-2</c:v>
                </c:pt>
                <c:pt idx="50">
                  <c:v>4.8179E-2</c:v>
                </c:pt>
                <c:pt idx="51">
                  <c:v>4.8496999999999998E-2</c:v>
                </c:pt>
                <c:pt idx="52">
                  <c:v>4.9056000000000002E-2</c:v>
                </c:pt>
                <c:pt idx="53">
                  <c:v>4.9776000000000001E-2</c:v>
                </c:pt>
                <c:pt idx="54">
                  <c:v>5.0881000000000003E-2</c:v>
                </c:pt>
                <c:pt idx="55">
                  <c:v>5.11E-2</c:v>
                </c:pt>
                <c:pt idx="56">
                  <c:v>5.1611999999999998E-2</c:v>
                </c:pt>
                <c:pt idx="57">
                  <c:v>5.1658000000000003E-2</c:v>
                </c:pt>
                <c:pt idx="58">
                  <c:v>5.2428000000000002E-2</c:v>
                </c:pt>
                <c:pt idx="59">
                  <c:v>5.2701999999999999E-2</c:v>
                </c:pt>
                <c:pt idx="60">
                  <c:v>5.3239000000000002E-2</c:v>
                </c:pt>
                <c:pt idx="61">
                  <c:v>5.3650000000000003E-2</c:v>
                </c:pt>
                <c:pt idx="62">
                  <c:v>5.4049E-2</c:v>
                </c:pt>
                <c:pt idx="63">
                  <c:v>5.4794000000000002E-2</c:v>
                </c:pt>
                <c:pt idx="64">
                  <c:v>5.5617E-2</c:v>
                </c:pt>
                <c:pt idx="65">
                  <c:v>5.6515999999999997E-2</c:v>
                </c:pt>
                <c:pt idx="66">
                  <c:v>5.7147000000000003E-2</c:v>
                </c:pt>
                <c:pt idx="67">
                  <c:v>5.7600999999999999E-2</c:v>
                </c:pt>
                <c:pt idx="68">
                  <c:v>5.8457000000000002E-2</c:v>
                </c:pt>
                <c:pt idx="69">
                  <c:v>5.8840000000000003E-2</c:v>
                </c:pt>
                <c:pt idx="70">
                  <c:v>5.9881999999999998E-2</c:v>
                </c:pt>
                <c:pt idx="71">
                  <c:v>6.0116000000000003E-2</c:v>
                </c:pt>
                <c:pt idx="72">
                  <c:v>6.0828E-2</c:v>
                </c:pt>
                <c:pt idx="73">
                  <c:v>6.1177000000000002E-2</c:v>
                </c:pt>
                <c:pt idx="74">
                  <c:v>6.3326999999999994E-2</c:v>
                </c:pt>
                <c:pt idx="75">
                  <c:v>6.3796000000000005E-2</c:v>
                </c:pt>
                <c:pt idx="76">
                  <c:v>6.4860000000000001E-2</c:v>
                </c:pt>
                <c:pt idx="77">
                  <c:v>6.5678E-2</c:v>
                </c:pt>
                <c:pt idx="78">
                  <c:v>6.6869999999999999E-2</c:v>
                </c:pt>
                <c:pt idx="79">
                  <c:v>6.7131999999999997E-2</c:v>
                </c:pt>
                <c:pt idx="80">
                  <c:v>6.8638000000000005E-2</c:v>
                </c:pt>
                <c:pt idx="81">
                  <c:v>6.8968000000000002E-2</c:v>
                </c:pt>
                <c:pt idx="82">
                  <c:v>7.0318000000000006E-2</c:v>
                </c:pt>
                <c:pt idx="83">
                  <c:v>7.1783E-2</c:v>
                </c:pt>
                <c:pt idx="84">
                  <c:v>7.2516999999999998E-2</c:v>
                </c:pt>
                <c:pt idx="85">
                  <c:v>7.4610999999999997E-2</c:v>
                </c:pt>
                <c:pt idx="86">
                  <c:v>7.6392000000000002E-2</c:v>
                </c:pt>
                <c:pt idx="87">
                  <c:v>8.1081E-2</c:v>
                </c:pt>
                <c:pt idx="88">
                  <c:v>8.4806999999999994E-2</c:v>
                </c:pt>
                <c:pt idx="89">
                  <c:v>8.6713999999999999E-2</c:v>
                </c:pt>
                <c:pt idx="90">
                  <c:v>9.3036999999999995E-2</c:v>
                </c:pt>
                <c:pt idx="91">
                  <c:v>0.107624</c:v>
                </c:pt>
                <c:pt idx="92">
                  <c:v>0.12157900000000001</c:v>
                </c:pt>
                <c:pt idx="93">
                  <c:v>0.176315</c:v>
                </c:pt>
                <c:pt idx="94">
                  <c:v>0.65905499999999995</c:v>
                </c:pt>
              </c:numCache>
            </c:numRef>
          </c:xVal>
          <c:yVal>
            <c:numRef>
              <c:f>Sheet1!$A$23:$DH$23</c:f>
              <c:numCache>
                <c:formatCode>g!/"通""用""格""式"</c:formatCode>
                <c:ptCount val="112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93664"/>
        <c:axId val="118996352"/>
      </c:scatterChart>
      <c:valAx>
        <c:axId val="118993664"/>
        <c:scaling>
          <c:orientation val="minMax"/>
          <c:max val="0.30000000000000004"/>
          <c:min val="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NRMSE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8996352"/>
        <c:crosses val="autoZero"/>
        <c:crossBetween val="midCat"/>
      </c:valAx>
      <c:valAx>
        <c:axId val="118996352"/>
        <c:scaling>
          <c:orientation val="minMax"/>
          <c:max val="1"/>
          <c:min val="0"/>
        </c:scaling>
        <c:delete val="0"/>
        <c:axPos val="l"/>
        <c:majorGridlines>
          <c:spPr>
            <a:ln cmpd="sng"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Data Proportion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txPr>
          <a:bodyPr/>
          <a:lstStyle/>
          <a:p>
            <a:pPr>
              <a:defRPr i="1"/>
            </a:pPr>
            <a:endParaRPr lang="zh-CN"/>
          </a:p>
        </c:txPr>
        <c:crossAx val="1189936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4549227542773535"/>
          <c:y val="0.37069720434022491"/>
          <c:w val="0.33825935787632205"/>
          <c:h val="0.41858595800524934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 Time (ms)</c:v>
                </c:pt>
              </c:strCache>
            </c:strRef>
          </c:tx>
          <c:invertIfNegative val="0"/>
          <c:dLbls>
            <c:numFmt formatCode="G/通用格式" sourceLinked="0"/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Global SAN</c:v>
                </c:pt>
                <c:pt idx="1">
                  <c:v>Local SAN 1</c:v>
                </c:pt>
                <c:pt idx="2">
                  <c:v>Local SAN 2</c:v>
                </c:pt>
                <c:pt idx="3">
                  <c:v>Local SAN 3</c:v>
                </c:pt>
              </c:strCache>
            </c:strRef>
          </c:cat>
          <c:val>
            <c:numRef>
              <c:f>Sheet1!$B$2:$B$5</c:f>
              <c:numCache>
                <c:formatCode>g!/"通""用""格""式"</c:formatCode>
                <c:ptCount val="4"/>
                <c:pt idx="0">
                  <c:v>0.25</c:v>
                </c:pt>
                <c:pt idx="1">
                  <c:v>7.63</c:v>
                </c:pt>
                <c:pt idx="2">
                  <c:v>7.28</c:v>
                </c:pt>
                <c:pt idx="3">
                  <c:v>7.68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024640"/>
        <c:axId val="119026432"/>
      </c:barChart>
      <c:catAx>
        <c:axId val="11902464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119026432"/>
        <c:crosses val="autoZero"/>
        <c:auto val="1"/>
        <c:lblAlgn val="ctr"/>
        <c:lblOffset val="100"/>
        <c:noMultiLvlLbl val="0"/>
      </c:catAx>
      <c:valAx>
        <c:axId val="119026432"/>
        <c:scaling>
          <c:orientation val="minMax"/>
        </c:scaling>
        <c:delete val="0"/>
        <c:axPos val="l"/>
        <c:majorGridlines/>
        <c:numFmt formatCode="G/通用格式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190246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Zhu et al.</c:v>
          </c:tx>
          <c:spPr>
            <a:ln>
              <a:solidFill>
                <a:srgbClr val="4BACC6"/>
              </a:solidFill>
            </a:ln>
          </c:spPr>
          <c:marker>
            <c:symbol val="none"/>
          </c:marker>
          <c:xVal>
            <c:numRef>
              <c:f>Sheet1!$A$77:$HP$77</c:f>
              <c:numCache>
                <c:formatCode>g!/"通""用""格""式"</c:formatCode>
                <c:ptCount val="224"/>
                <c:pt idx="0">
                  <c:v>4.5770999999999999E-2</c:v>
                </c:pt>
                <c:pt idx="1">
                  <c:v>5.1754000000000001E-2</c:v>
                </c:pt>
                <c:pt idx="2">
                  <c:v>5.5967999999999997E-2</c:v>
                </c:pt>
                <c:pt idx="3">
                  <c:v>5.8083999999999997E-2</c:v>
                </c:pt>
                <c:pt idx="4">
                  <c:v>6.0616000000000003E-2</c:v>
                </c:pt>
                <c:pt idx="5">
                  <c:v>6.1654E-2</c:v>
                </c:pt>
                <c:pt idx="6">
                  <c:v>6.2295000000000003E-2</c:v>
                </c:pt>
                <c:pt idx="7">
                  <c:v>6.2528E-2</c:v>
                </c:pt>
                <c:pt idx="8">
                  <c:v>6.4086000000000004E-2</c:v>
                </c:pt>
                <c:pt idx="9">
                  <c:v>6.4558000000000004E-2</c:v>
                </c:pt>
                <c:pt idx="10">
                  <c:v>6.5952999999999998E-2</c:v>
                </c:pt>
                <c:pt idx="11">
                  <c:v>6.6849000000000006E-2</c:v>
                </c:pt>
                <c:pt idx="12">
                  <c:v>6.7197999999999994E-2</c:v>
                </c:pt>
                <c:pt idx="13">
                  <c:v>6.7284999999999998E-2</c:v>
                </c:pt>
                <c:pt idx="14">
                  <c:v>6.8197999999999995E-2</c:v>
                </c:pt>
                <c:pt idx="15">
                  <c:v>6.9208000000000006E-2</c:v>
                </c:pt>
                <c:pt idx="16">
                  <c:v>7.0710999999999996E-2</c:v>
                </c:pt>
                <c:pt idx="17">
                  <c:v>7.1482000000000004E-2</c:v>
                </c:pt>
                <c:pt idx="18">
                  <c:v>7.1659E-2</c:v>
                </c:pt>
                <c:pt idx="19">
                  <c:v>7.2210999999999997E-2</c:v>
                </c:pt>
                <c:pt idx="20">
                  <c:v>7.3932999999999999E-2</c:v>
                </c:pt>
                <c:pt idx="21">
                  <c:v>7.4506000000000003E-2</c:v>
                </c:pt>
                <c:pt idx="22">
                  <c:v>7.5352000000000002E-2</c:v>
                </c:pt>
                <c:pt idx="23">
                  <c:v>7.5544E-2</c:v>
                </c:pt>
                <c:pt idx="24">
                  <c:v>7.7518000000000004E-2</c:v>
                </c:pt>
                <c:pt idx="25">
                  <c:v>7.8040999999999999E-2</c:v>
                </c:pt>
                <c:pt idx="26">
                  <c:v>8.0128000000000005E-2</c:v>
                </c:pt>
                <c:pt idx="27">
                  <c:v>8.0183000000000004E-2</c:v>
                </c:pt>
                <c:pt idx="28">
                  <c:v>8.0615000000000006E-2</c:v>
                </c:pt>
                <c:pt idx="29">
                  <c:v>8.0852999999999994E-2</c:v>
                </c:pt>
                <c:pt idx="30">
                  <c:v>8.1670000000000006E-2</c:v>
                </c:pt>
                <c:pt idx="31">
                  <c:v>8.1846000000000002E-2</c:v>
                </c:pt>
                <c:pt idx="32">
                  <c:v>8.2774E-2</c:v>
                </c:pt>
                <c:pt idx="33">
                  <c:v>8.3388000000000004E-2</c:v>
                </c:pt>
                <c:pt idx="34">
                  <c:v>8.3987000000000006E-2</c:v>
                </c:pt>
                <c:pt idx="35">
                  <c:v>8.4738999999999995E-2</c:v>
                </c:pt>
                <c:pt idx="36">
                  <c:v>8.5067000000000004E-2</c:v>
                </c:pt>
                <c:pt idx="37">
                  <c:v>8.6173E-2</c:v>
                </c:pt>
                <c:pt idx="38">
                  <c:v>8.6543999999999996E-2</c:v>
                </c:pt>
                <c:pt idx="39">
                  <c:v>8.7071999999999997E-2</c:v>
                </c:pt>
                <c:pt idx="40">
                  <c:v>8.7502999999999997E-2</c:v>
                </c:pt>
                <c:pt idx="41">
                  <c:v>8.7887999999999994E-2</c:v>
                </c:pt>
                <c:pt idx="42">
                  <c:v>8.8849999999999998E-2</c:v>
                </c:pt>
                <c:pt idx="43">
                  <c:v>8.9055999999999996E-2</c:v>
                </c:pt>
                <c:pt idx="44">
                  <c:v>8.9526999999999995E-2</c:v>
                </c:pt>
                <c:pt idx="45">
                  <c:v>8.9818999999999996E-2</c:v>
                </c:pt>
                <c:pt idx="46">
                  <c:v>8.9972999999999997E-2</c:v>
                </c:pt>
                <c:pt idx="47">
                  <c:v>9.0972999999999998E-2</c:v>
                </c:pt>
                <c:pt idx="48">
                  <c:v>9.1508000000000006E-2</c:v>
                </c:pt>
                <c:pt idx="49">
                  <c:v>9.2128000000000002E-2</c:v>
                </c:pt>
                <c:pt idx="50">
                  <c:v>9.2568999999999999E-2</c:v>
                </c:pt>
                <c:pt idx="51">
                  <c:v>9.4087000000000004E-2</c:v>
                </c:pt>
                <c:pt idx="52">
                  <c:v>9.4550999999999996E-2</c:v>
                </c:pt>
                <c:pt idx="53">
                  <c:v>9.5361000000000001E-2</c:v>
                </c:pt>
                <c:pt idx="54">
                  <c:v>9.5889000000000002E-2</c:v>
                </c:pt>
                <c:pt idx="55">
                  <c:v>9.6879999999999994E-2</c:v>
                </c:pt>
                <c:pt idx="56">
                  <c:v>9.7702999999999998E-2</c:v>
                </c:pt>
                <c:pt idx="57">
                  <c:v>9.9167000000000005E-2</c:v>
                </c:pt>
                <c:pt idx="58">
                  <c:v>0.100124</c:v>
                </c:pt>
                <c:pt idx="59">
                  <c:v>0.10058599999999999</c:v>
                </c:pt>
                <c:pt idx="60">
                  <c:v>0.10136299999999999</c:v>
                </c:pt>
                <c:pt idx="61">
                  <c:v>0.101997</c:v>
                </c:pt>
                <c:pt idx="62">
                  <c:v>0.103632</c:v>
                </c:pt>
                <c:pt idx="63">
                  <c:v>0.10601099999999999</c:v>
                </c:pt>
                <c:pt idx="64">
                  <c:v>0.10677200000000001</c:v>
                </c:pt>
                <c:pt idx="65">
                  <c:v>0.10721</c:v>
                </c:pt>
                <c:pt idx="66">
                  <c:v>0.109083</c:v>
                </c:pt>
                <c:pt idx="67">
                  <c:v>0.110471</c:v>
                </c:pt>
                <c:pt idx="68">
                  <c:v>0.11143500000000001</c:v>
                </c:pt>
                <c:pt idx="69">
                  <c:v>0.113026</c:v>
                </c:pt>
                <c:pt idx="70">
                  <c:v>0.113501</c:v>
                </c:pt>
                <c:pt idx="71">
                  <c:v>0.114951</c:v>
                </c:pt>
                <c:pt idx="72">
                  <c:v>0.11777600000000001</c:v>
                </c:pt>
                <c:pt idx="73">
                  <c:v>0.118714</c:v>
                </c:pt>
                <c:pt idx="74">
                  <c:v>0.119175</c:v>
                </c:pt>
                <c:pt idx="75">
                  <c:v>0.12015199999999999</c:v>
                </c:pt>
                <c:pt idx="76">
                  <c:v>0.12224500000000001</c:v>
                </c:pt>
                <c:pt idx="77">
                  <c:v>0.123429</c:v>
                </c:pt>
                <c:pt idx="78">
                  <c:v>0.12562499999999999</c:v>
                </c:pt>
                <c:pt idx="79">
                  <c:v>0.126248</c:v>
                </c:pt>
                <c:pt idx="80">
                  <c:v>0.12884100000000001</c:v>
                </c:pt>
                <c:pt idx="81">
                  <c:v>0.13047800000000001</c:v>
                </c:pt>
                <c:pt idx="82">
                  <c:v>0.13200100000000001</c:v>
                </c:pt>
                <c:pt idx="83">
                  <c:v>0.13386300000000001</c:v>
                </c:pt>
                <c:pt idx="84">
                  <c:v>0.13494</c:v>
                </c:pt>
                <c:pt idx="85">
                  <c:v>0.13711999999999999</c:v>
                </c:pt>
                <c:pt idx="86">
                  <c:v>0.14364199999999999</c:v>
                </c:pt>
                <c:pt idx="87">
                  <c:v>0.14752899999999999</c:v>
                </c:pt>
                <c:pt idx="88">
                  <c:v>0.150673</c:v>
                </c:pt>
                <c:pt idx="89">
                  <c:v>0.15287000000000001</c:v>
                </c:pt>
                <c:pt idx="90">
                  <c:v>0.164548</c:v>
                </c:pt>
                <c:pt idx="91">
                  <c:v>0.181088</c:v>
                </c:pt>
                <c:pt idx="92">
                  <c:v>0.187719</c:v>
                </c:pt>
                <c:pt idx="93">
                  <c:v>0.19605</c:v>
                </c:pt>
                <c:pt idx="94">
                  <c:v>0.23726900000000001</c:v>
                </c:pt>
              </c:numCache>
            </c:numRef>
          </c:xVal>
          <c:yVal>
            <c:numRef>
              <c:f>Sheet1!$A$78:$HP$78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1"/>
          <c:order val="1"/>
          <c:tx>
            <c:v>Yu et al.</c:v>
          </c:tx>
          <c:spPr>
            <a:ln>
              <a:solidFill>
                <a:srgbClr val="8064A2"/>
              </a:solidFill>
            </a:ln>
          </c:spPr>
          <c:marker>
            <c:symbol val="none"/>
          </c:marker>
          <c:xVal>
            <c:numRef>
              <c:f>Sheet1!$A$75:$HP$75</c:f>
              <c:numCache>
                <c:formatCode>g!/"通""用""格""式"</c:formatCode>
                <c:ptCount val="224"/>
                <c:pt idx="0">
                  <c:v>4.4613E-2</c:v>
                </c:pt>
                <c:pt idx="1">
                  <c:v>4.6887999999999999E-2</c:v>
                </c:pt>
                <c:pt idx="2">
                  <c:v>4.9766999999999999E-2</c:v>
                </c:pt>
                <c:pt idx="3">
                  <c:v>5.3845999999999998E-2</c:v>
                </c:pt>
                <c:pt idx="4">
                  <c:v>5.4830999999999998E-2</c:v>
                </c:pt>
                <c:pt idx="5">
                  <c:v>5.5259999999999997E-2</c:v>
                </c:pt>
                <c:pt idx="6">
                  <c:v>5.6725999999999999E-2</c:v>
                </c:pt>
                <c:pt idx="7">
                  <c:v>5.6959000000000003E-2</c:v>
                </c:pt>
                <c:pt idx="8">
                  <c:v>5.7829999999999999E-2</c:v>
                </c:pt>
                <c:pt idx="9">
                  <c:v>6.0094000000000002E-2</c:v>
                </c:pt>
                <c:pt idx="10">
                  <c:v>6.2911999999999996E-2</c:v>
                </c:pt>
                <c:pt idx="11">
                  <c:v>6.4243999999999996E-2</c:v>
                </c:pt>
                <c:pt idx="12">
                  <c:v>6.5587000000000006E-2</c:v>
                </c:pt>
                <c:pt idx="13">
                  <c:v>6.7685999999999996E-2</c:v>
                </c:pt>
                <c:pt idx="14">
                  <c:v>6.7830000000000001E-2</c:v>
                </c:pt>
                <c:pt idx="15">
                  <c:v>6.8389000000000005E-2</c:v>
                </c:pt>
                <c:pt idx="16">
                  <c:v>6.9240999999999997E-2</c:v>
                </c:pt>
                <c:pt idx="17">
                  <c:v>7.0197999999999997E-2</c:v>
                </c:pt>
                <c:pt idx="18">
                  <c:v>7.1370000000000003E-2</c:v>
                </c:pt>
                <c:pt idx="19">
                  <c:v>7.1934999999999999E-2</c:v>
                </c:pt>
                <c:pt idx="20">
                  <c:v>7.2734999999999994E-2</c:v>
                </c:pt>
                <c:pt idx="21">
                  <c:v>7.3278999999999997E-2</c:v>
                </c:pt>
                <c:pt idx="22">
                  <c:v>7.3749999999999996E-2</c:v>
                </c:pt>
                <c:pt idx="23">
                  <c:v>7.4305999999999997E-2</c:v>
                </c:pt>
                <c:pt idx="24">
                  <c:v>7.5199000000000002E-2</c:v>
                </c:pt>
                <c:pt idx="25">
                  <c:v>7.5746999999999995E-2</c:v>
                </c:pt>
                <c:pt idx="26">
                  <c:v>7.6962000000000003E-2</c:v>
                </c:pt>
                <c:pt idx="27">
                  <c:v>7.7593999999999996E-2</c:v>
                </c:pt>
                <c:pt idx="28">
                  <c:v>7.8312000000000007E-2</c:v>
                </c:pt>
                <c:pt idx="29">
                  <c:v>7.9548999999999995E-2</c:v>
                </c:pt>
                <c:pt idx="30">
                  <c:v>7.9811999999999994E-2</c:v>
                </c:pt>
                <c:pt idx="31">
                  <c:v>8.0940999999999999E-2</c:v>
                </c:pt>
                <c:pt idx="32">
                  <c:v>8.1875000000000003E-2</c:v>
                </c:pt>
                <c:pt idx="33">
                  <c:v>8.2346000000000003E-2</c:v>
                </c:pt>
                <c:pt idx="34">
                  <c:v>8.3220000000000002E-2</c:v>
                </c:pt>
                <c:pt idx="35">
                  <c:v>8.4440000000000001E-2</c:v>
                </c:pt>
                <c:pt idx="36">
                  <c:v>8.7554000000000007E-2</c:v>
                </c:pt>
                <c:pt idx="37">
                  <c:v>8.8452000000000003E-2</c:v>
                </c:pt>
                <c:pt idx="38">
                  <c:v>8.9412000000000005E-2</c:v>
                </c:pt>
                <c:pt idx="39">
                  <c:v>9.0173000000000003E-2</c:v>
                </c:pt>
                <c:pt idx="40">
                  <c:v>9.0892000000000001E-2</c:v>
                </c:pt>
                <c:pt idx="41">
                  <c:v>9.2183000000000001E-2</c:v>
                </c:pt>
                <c:pt idx="42">
                  <c:v>9.2476000000000003E-2</c:v>
                </c:pt>
                <c:pt idx="43">
                  <c:v>9.2993999999999993E-2</c:v>
                </c:pt>
                <c:pt idx="44">
                  <c:v>9.3258999999999995E-2</c:v>
                </c:pt>
                <c:pt idx="45">
                  <c:v>9.4884999999999997E-2</c:v>
                </c:pt>
                <c:pt idx="46">
                  <c:v>9.5700999999999994E-2</c:v>
                </c:pt>
                <c:pt idx="47">
                  <c:v>9.6769999999999995E-2</c:v>
                </c:pt>
                <c:pt idx="48">
                  <c:v>9.7481999999999999E-2</c:v>
                </c:pt>
                <c:pt idx="49">
                  <c:v>9.7631999999999997E-2</c:v>
                </c:pt>
                <c:pt idx="50">
                  <c:v>9.9831000000000003E-2</c:v>
                </c:pt>
                <c:pt idx="51">
                  <c:v>0.100498</c:v>
                </c:pt>
                <c:pt idx="52">
                  <c:v>0.101073</c:v>
                </c:pt>
                <c:pt idx="53">
                  <c:v>0.102826</c:v>
                </c:pt>
                <c:pt idx="54">
                  <c:v>0.10424899999999999</c:v>
                </c:pt>
                <c:pt idx="55">
                  <c:v>0.107007</c:v>
                </c:pt>
                <c:pt idx="56">
                  <c:v>0.107626</c:v>
                </c:pt>
                <c:pt idx="57">
                  <c:v>0.10874200000000001</c:v>
                </c:pt>
                <c:pt idx="58">
                  <c:v>0.109935</c:v>
                </c:pt>
                <c:pt idx="59">
                  <c:v>0.112329</c:v>
                </c:pt>
                <c:pt idx="60">
                  <c:v>0.11368399999999999</c:v>
                </c:pt>
                <c:pt idx="61">
                  <c:v>0.117627</c:v>
                </c:pt>
                <c:pt idx="62">
                  <c:v>0.11909500000000001</c:v>
                </c:pt>
                <c:pt idx="63">
                  <c:v>0.119712</c:v>
                </c:pt>
                <c:pt idx="64">
                  <c:v>0.120681</c:v>
                </c:pt>
                <c:pt idx="65">
                  <c:v>0.12316100000000001</c:v>
                </c:pt>
                <c:pt idx="66">
                  <c:v>0.124944</c:v>
                </c:pt>
                <c:pt idx="67">
                  <c:v>0.126939</c:v>
                </c:pt>
                <c:pt idx="68">
                  <c:v>0.12709899999999999</c:v>
                </c:pt>
                <c:pt idx="69">
                  <c:v>0.12787000000000001</c:v>
                </c:pt>
                <c:pt idx="70">
                  <c:v>0.130389</c:v>
                </c:pt>
                <c:pt idx="71">
                  <c:v>0.13244</c:v>
                </c:pt>
                <c:pt idx="72">
                  <c:v>0.135436</c:v>
                </c:pt>
                <c:pt idx="73">
                  <c:v>0.13720099999999999</c:v>
                </c:pt>
                <c:pt idx="74">
                  <c:v>0.13969699999999999</c:v>
                </c:pt>
                <c:pt idx="75">
                  <c:v>0.14024</c:v>
                </c:pt>
                <c:pt idx="76">
                  <c:v>0.14161199999999999</c:v>
                </c:pt>
                <c:pt idx="77">
                  <c:v>0.142985</c:v>
                </c:pt>
                <c:pt idx="78">
                  <c:v>0.152027</c:v>
                </c:pt>
                <c:pt idx="79">
                  <c:v>0.15326300000000001</c:v>
                </c:pt>
                <c:pt idx="80">
                  <c:v>0.15665999999999999</c:v>
                </c:pt>
                <c:pt idx="81">
                  <c:v>0.16101099999999999</c:v>
                </c:pt>
                <c:pt idx="82">
                  <c:v>0.164796</c:v>
                </c:pt>
                <c:pt idx="83">
                  <c:v>0.169156</c:v>
                </c:pt>
                <c:pt idx="84">
                  <c:v>0.17028199999999999</c:v>
                </c:pt>
                <c:pt idx="85">
                  <c:v>0.17408399999999999</c:v>
                </c:pt>
                <c:pt idx="86">
                  <c:v>0.18027399999999999</c:v>
                </c:pt>
                <c:pt idx="87">
                  <c:v>0.18489900000000001</c:v>
                </c:pt>
                <c:pt idx="88">
                  <c:v>0.19100800000000001</c:v>
                </c:pt>
                <c:pt idx="89">
                  <c:v>0.19530700000000001</c:v>
                </c:pt>
                <c:pt idx="90">
                  <c:v>0.199596</c:v>
                </c:pt>
                <c:pt idx="91">
                  <c:v>0.20738400000000001</c:v>
                </c:pt>
                <c:pt idx="92">
                  <c:v>0.21341299999999999</c:v>
                </c:pt>
                <c:pt idx="93">
                  <c:v>0.218252</c:v>
                </c:pt>
                <c:pt idx="94">
                  <c:v>0.21945799999999999</c:v>
                </c:pt>
                <c:pt idx="95">
                  <c:v>0.22164800000000001</c:v>
                </c:pt>
                <c:pt idx="96">
                  <c:v>0.24462</c:v>
                </c:pt>
              </c:numCache>
            </c:numRef>
          </c:xVal>
          <c:yVal>
            <c:numRef>
              <c:f>Sheet1!$A$76:$HP$76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1.0381E-2</c:v>
                </c:pt>
                <c:pt idx="2">
                  <c:v>2.0761000000000002E-2</c:v>
                </c:pt>
                <c:pt idx="3">
                  <c:v>3.1142E-2</c:v>
                </c:pt>
                <c:pt idx="4">
                  <c:v>4.1522000000000003E-2</c:v>
                </c:pt>
                <c:pt idx="5">
                  <c:v>5.1902999999999998E-2</c:v>
                </c:pt>
                <c:pt idx="6">
                  <c:v>6.2283999999999999E-2</c:v>
                </c:pt>
                <c:pt idx="7">
                  <c:v>7.2664000000000006E-2</c:v>
                </c:pt>
                <c:pt idx="8">
                  <c:v>8.3044999999999994E-2</c:v>
                </c:pt>
                <c:pt idx="9">
                  <c:v>9.3425999999999995E-2</c:v>
                </c:pt>
                <c:pt idx="10">
                  <c:v>0.103806</c:v>
                </c:pt>
                <c:pt idx="11">
                  <c:v>0.114187</c:v>
                </c:pt>
                <c:pt idx="12">
                  <c:v>0.124567</c:v>
                </c:pt>
                <c:pt idx="13">
                  <c:v>0.13494800000000001</c:v>
                </c:pt>
                <c:pt idx="14">
                  <c:v>0.14532900000000001</c:v>
                </c:pt>
                <c:pt idx="15">
                  <c:v>0.15570899999999999</c:v>
                </c:pt>
                <c:pt idx="16">
                  <c:v>0.16608999999999999</c:v>
                </c:pt>
                <c:pt idx="17">
                  <c:v>0.17647099999999999</c:v>
                </c:pt>
                <c:pt idx="18">
                  <c:v>0.18685099999999999</c:v>
                </c:pt>
                <c:pt idx="19">
                  <c:v>0.19723199999999999</c:v>
                </c:pt>
                <c:pt idx="20">
                  <c:v>0.20761199999999999</c:v>
                </c:pt>
                <c:pt idx="21">
                  <c:v>0.21799299999999999</c:v>
                </c:pt>
                <c:pt idx="22">
                  <c:v>0.22837399999999999</c:v>
                </c:pt>
                <c:pt idx="23">
                  <c:v>0.23875399999999999</c:v>
                </c:pt>
                <c:pt idx="24">
                  <c:v>0.249135</c:v>
                </c:pt>
                <c:pt idx="25">
                  <c:v>0.25951600000000002</c:v>
                </c:pt>
                <c:pt idx="26">
                  <c:v>0.26989600000000002</c:v>
                </c:pt>
                <c:pt idx="27">
                  <c:v>0.280277</c:v>
                </c:pt>
                <c:pt idx="28">
                  <c:v>0.290657</c:v>
                </c:pt>
                <c:pt idx="29">
                  <c:v>0.30103799999999997</c:v>
                </c:pt>
                <c:pt idx="30">
                  <c:v>0.311419</c:v>
                </c:pt>
                <c:pt idx="31">
                  <c:v>0.321799</c:v>
                </c:pt>
                <c:pt idx="32">
                  <c:v>0.33217999999999998</c:v>
                </c:pt>
                <c:pt idx="33">
                  <c:v>0.342561</c:v>
                </c:pt>
                <c:pt idx="34">
                  <c:v>0.352941</c:v>
                </c:pt>
                <c:pt idx="35">
                  <c:v>0.36332199999999998</c:v>
                </c:pt>
                <c:pt idx="36">
                  <c:v>0.37370199999999998</c:v>
                </c:pt>
                <c:pt idx="37">
                  <c:v>0.38408300000000001</c:v>
                </c:pt>
                <c:pt idx="38">
                  <c:v>0.39446399999999998</c:v>
                </c:pt>
                <c:pt idx="39">
                  <c:v>0.40484399999999998</c:v>
                </c:pt>
                <c:pt idx="40">
                  <c:v>0.41522500000000001</c:v>
                </c:pt>
                <c:pt idx="41">
                  <c:v>0.42560599999999998</c:v>
                </c:pt>
                <c:pt idx="42">
                  <c:v>0.43598599999999998</c:v>
                </c:pt>
                <c:pt idx="43">
                  <c:v>0.44636700000000001</c:v>
                </c:pt>
                <c:pt idx="44">
                  <c:v>0.45674700000000001</c:v>
                </c:pt>
                <c:pt idx="45">
                  <c:v>0.46712799999999999</c:v>
                </c:pt>
                <c:pt idx="46">
                  <c:v>0.47750900000000002</c:v>
                </c:pt>
                <c:pt idx="47">
                  <c:v>0.48788900000000002</c:v>
                </c:pt>
                <c:pt idx="48">
                  <c:v>0.49826999999999999</c:v>
                </c:pt>
                <c:pt idx="49">
                  <c:v>0.50865099999999996</c:v>
                </c:pt>
                <c:pt idx="50">
                  <c:v>0.51903100000000002</c:v>
                </c:pt>
                <c:pt idx="51">
                  <c:v>0.52941199999999999</c:v>
                </c:pt>
                <c:pt idx="52">
                  <c:v>0.53979200000000005</c:v>
                </c:pt>
                <c:pt idx="53">
                  <c:v>0.55017300000000002</c:v>
                </c:pt>
                <c:pt idx="54">
                  <c:v>0.560554</c:v>
                </c:pt>
                <c:pt idx="55">
                  <c:v>0.57093400000000005</c:v>
                </c:pt>
                <c:pt idx="56">
                  <c:v>0.58131500000000003</c:v>
                </c:pt>
                <c:pt idx="57">
                  <c:v>0.591696</c:v>
                </c:pt>
                <c:pt idx="58">
                  <c:v>0.60207599999999994</c:v>
                </c:pt>
                <c:pt idx="59">
                  <c:v>0.61245700000000003</c:v>
                </c:pt>
                <c:pt idx="60">
                  <c:v>0.62283699999999997</c:v>
                </c:pt>
                <c:pt idx="61">
                  <c:v>0.63321799999999995</c:v>
                </c:pt>
                <c:pt idx="62">
                  <c:v>0.64359900000000003</c:v>
                </c:pt>
                <c:pt idx="63">
                  <c:v>0.65397899999999998</c:v>
                </c:pt>
                <c:pt idx="64">
                  <c:v>0.66435999999999995</c:v>
                </c:pt>
                <c:pt idx="65">
                  <c:v>0.67474000000000001</c:v>
                </c:pt>
                <c:pt idx="66">
                  <c:v>0.68512099999999998</c:v>
                </c:pt>
                <c:pt idx="67">
                  <c:v>0.69550199999999995</c:v>
                </c:pt>
                <c:pt idx="68">
                  <c:v>0.70588200000000001</c:v>
                </c:pt>
                <c:pt idx="69">
                  <c:v>0.71626299999999998</c:v>
                </c:pt>
                <c:pt idx="70">
                  <c:v>0.72664399999999996</c:v>
                </c:pt>
                <c:pt idx="71">
                  <c:v>0.73702400000000001</c:v>
                </c:pt>
                <c:pt idx="72">
                  <c:v>0.74740499999999999</c:v>
                </c:pt>
                <c:pt idx="73">
                  <c:v>0.75778500000000004</c:v>
                </c:pt>
                <c:pt idx="74">
                  <c:v>0.76816600000000002</c:v>
                </c:pt>
                <c:pt idx="75">
                  <c:v>0.77854699999999999</c:v>
                </c:pt>
                <c:pt idx="76">
                  <c:v>0.78892700000000004</c:v>
                </c:pt>
                <c:pt idx="77">
                  <c:v>0.79930800000000002</c:v>
                </c:pt>
                <c:pt idx="78">
                  <c:v>0.80968899999999999</c:v>
                </c:pt>
                <c:pt idx="79">
                  <c:v>0.82006900000000005</c:v>
                </c:pt>
                <c:pt idx="80">
                  <c:v>0.83045000000000002</c:v>
                </c:pt>
                <c:pt idx="81">
                  <c:v>0.84082999999999997</c:v>
                </c:pt>
                <c:pt idx="82">
                  <c:v>0.85121100000000005</c:v>
                </c:pt>
                <c:pt idx="83">
                  <c:v>0.86159200000000002</c:v>
                </c:pt>
                <c:pt idx="84">
                  <c:v>0.87197199999999997</c:v>
                </c:pt>
                <c:pt idx="85">
                  <c:v>0.88235300000000005</c:v>
                </c:pt>
                <c:pt idx="86">
                  <c:v>0.89273400000000003</c:v>
                </c:pt>
                <c:pt idx="87">
                  <c:v>0.90311399999999997</c:v>
                </c:pt>
                <c:pt idx="88">
                  <c:v>0.91349499999999995</c:v>
                </c:pt>
                <c:pt idx="89">
                  <c:v>0.923875</c:v>
                </c:pt>
                <c:pt idx="90">
                  <c:v>0.93425599999999998</c:v>
                </c:pt>
                <c:pt idx="91">
                  <c:v>0.94463699999999995</c:v>
                </c:pt>
                <c:pt idx="92">
                  <c:v>0.955017</c:v>
                </c:pt>
                <c:pt idx="93">
                  <c:v>0.96539799999999998</c:v>
                </c:pt>
                <c:pt idx="94">
                  <c:v>0.97577899999999995</c:v>
                </c:pt>
                <c:pt idx="95">
                  <c:v>0.98615900000000001</c:v>
                </c:pt>
                <c:pt idx="96">
                  <c:v>0.99653999999999998</c:v>
                </c:pt>
              </c:numCache>
            </c:numRef>
          </c:yVal>
          <c:smooth val="1"/>
        </c:ser>
        <c:ser>
          <c:idx val="2"/>
          <c:order val="2"/>
          <c:tx>
            <c:v>DRMF</c:v>
          </c:tx>
          <c:marker>
            <c:symbol val="none"/>
          </c:marker>
          <c:xVal>
            <c:numRef>
              <c:f>Sheet1!$A$73:$HP$73</c:f>
              <c:numCache>
                <c:formatCode>g!/"通""用""格""式"</c:formatCode>
                <c:ptCount val="224"/>
                <c:pt idx="0">
                  <c:v>3.0532E-2</c:v>
                </c:pt>
                <c:pt idx="1">
                  <c:v>4.2619999999999998E-2</c:v>
                </c:pt>
                <c:pt idx="2">
                  <c:v>4.3417999999999998E-2</c:v>
                </c:pt>
                <c:pt idx="3">
                  <c:v>4.6135000000000002E-2</c:v>
                </c:pt>
                <c:pt idx="4">
                  <c:v>4.6476000000000003E-2</c:v>
                </c:pt>
                <c:pt idx="5">
                  <c:v>4.8182999999999997E-2</c:v>
                </c:pt>
                <c:pt idx="6">
                  <c:v>5.0057999999999998E-2</c:v>
                </c:pt>
                <c:pt idx="7">
                  <c:v>5.0386E-2</c:v>
                </c:pt>
                <c:pt idx="8">
                  <c:v>5.1124999999999997E-2</c:v>
                </c:pt>
                <c:pt idx="9">
                  <c:v>5.1831000000000002E-2</c:v>
                </c:pt>
                <c:pt idx="10">
                  <c:v>5.2602999999999997E-2</c:v>
                </c:pt>
                <c:pt idx="11">
                  <c:v>5.3009000000000001E-2</c:v>
                </c:pt>
                <c:pt idx="12">
                  <c:v>5.3644999999999998E-2</c:v>
                </c:pt>
                <c:pt idx="13">
                  <c:v>5.4421999999999998E-2</c:v>
                </c:pt>
                <c:pt idx="14">
                  <c:v>5.5264000000000001E-2</c:v>
                </c:pt>
                <c:pt idx="15">
                  <c:v>5.5737000000000002E-2</c:v>
                </c:pt>
                <c:pt idx="16">
                  <c:v>5.6240999999999999E-2</c:v>
                </c:pt>
                <c:pt idx="17">
                  <c:v>5.6550000000000003E-2</c:v>
                </c:pt>
                <c:pt idx="18">
                  <c:v>5.6840000000000002E-2</c:v>
                </c:pt>
                <c:pt idx="19">
                  <c:v>5.7225999999999999E-2</c:v>
                </c:pt>
                <c:pt idx="20">
                  <c:v>5.7468999999999999E-2</c:v>
                </c:pt>
                <c:pt idx="21">
                  <c:v>5.8309E-2</c:v>
                </c:pt>
                <c:pt idx="22">
                  <c:v>5.8834999999999998E-2</c:v>
                </c:pt>
                <c:pt idx="23">
                  <c:v>5.9514999999999998E-2</c:v>
                </c:pt>
                <c:pt idx="24">
                  <c:v>6.0468000000000001E-2</c:v>
                </c:pt>
                <c:pt idx="25">
                  <c:v>6.0886999999999997E-2</c:v>
                </c:pt>
                <c:pt idx="26">
                  <c:v>6.1545000000000002E-2</c:v>
                </c:pt>
                <c:pt idx="27">
                  <c:v>6.1867999999999999E-2</c:v>
                </c:pt>
                <c:pt idx="28">
                  <c:v>6.3386999999999999E-2</c:v>
                </c:pt>
                <c:pt idx="29">
                  <c:v>6.3837000000000005E-2</c:v>
                </c:pt>
                <c:pt idx="30">
                  <c:v>6.4139000000000002E-2</c:v>
                </c:pt>
                <c:pt idx="31">
                  <c:v>6.4447000000000004E-2</c:v>
                </c:pt>
                <c:pt idx="32">
                  <c:v>6.4782000000000006E-2</c:v>
                </c:pt>
                <c:pt idx="33">
                  <c:v>6.5246999999999999E-2</c:v>
                </c:pt>
                <c:pt idx="34">
                  <c:v>6.5999000000000002E-2</c:v>
                </c:pt>
                <c:pt idx="35">
                  <c:v>6.6372E-2</c:v>
                </c:pt>
                <c:pt idx="36">
                  <c:v>6.6952999999999999E-2</c:v>
                </c:pt>
                <c:pt idx="37">
                  <c:v>6.7782999999999996E-2</c:v>
                </c:pt>
                <c:pt idx="38">
                  <c:v>6.8170999999999995E-2</c:v>
                </c:pt>
                <c:pt idx="39">
                  <c:v>6.8336999999999995E-2</c:v>
                </c:pt>
                <c:pt idx="40">
                  <c:v>6.8736000000000005E-2</c:v>
                </c:pt>
                <c:pt idx="41">
                  <c:v>6.9322999999999996E-2</c:v>
                </c:pt>
                <c:pt idx="42">
                  <c:v>6.9873000000000005E-2</c:v>
                </c:pt>
                <c:pt idx="43">
                  <c:v>7.0646E-2</c:v>
                </c:pt>
                <c:pt idx="44">
                  <c:v>7.0920999999999998E-2</c:v>
                </c:pt>
                <c:pt idx="45">
                  <c:v>7.1539000000000005E-2</c:v>
                </c:pt>
                <c:pt idx="46">
                  <c:v>7.2071999999999997E-2</c:v>
                </c:pt>
                <c:pt idx="47">
                  <c:v>7.2328000000000003E-2</c:v>
                </c:pt>
                <c:pt idx="48">
                  <c:v>7.3007000000000002E-2</c:v>
                </c:pt>
                <c:pt idx="49">
                  <c:v>7.3480000000000004E-2</c:v>
                </c:pt>
                <c:pt idx="50">
                  <c:v>7.3907E-2</c:v>
                </c:pt>
                <c:pt idx="51">
                  <c:v>7.4311000000000002E-2</c:v>
                </c:pt>
                <c:pt idx="52">
                  <c:v>7.5089000000000003E-2</c:v>
                </c:pt>
                <c:pt idx="53">
                  <c:v>7.5727000000000003E-2</c:v>
                </c:pt>
                <c:pt idx="54">
                  <c:v>7.7428999999999998E-2</c:v>
                </c:pt>
                <c:pt idx="55">
                  <c:v>7.7890000000000001E-2</c:v>
                </c:pt>
                <c:pt idx="56">
                  <c:v>7.9006000000000007E-2</c:v>
                </c:pt>
                <c:pt idx="57">
                  <c:v>7.9617999999999994E-2</c:v>
                </c:pt>
                <c:pt idx="58">
                  <c:v>8.0336000000000005E-2</c:v>
                </c:pt>
                <c:pt idx="59">
                  <c:v>8.0656000000000005E-2</c:v>
                </c:pt>
                <c:pt idx="60">
                  <c:v>8.1490999999999994E-2</c:v>
                </c:pt>
                <c:pt idx="61">
                  <c:v>8.1884999999999999E-2</c:v>
                </c:pt>
                <c:pt idx="62">
                  <c:v>8.2930000000000004E-2</c:v>
                </c:pt>
                <c:pt idx="63">
                  <c:v>8.3609000000000003E-2</c:v>
                </c:pt>
                <c:pt idx="64">
                  <c:v>8.4162000000000001E-2</c:v>
                </c:pt>
                <c:pt idx="65">
                  <c:v>8.4957000000000005E-2</c:v>
                </c:pt>
                <c:pt idx="66">
                  <c:v>8.5624000000000006E-2</c:v>
                </c:pt>
                <c:pt idx="67">
                  <c:v>8.6587999999999998E-2</c:v>
                </c:pt>
                <c:pt idx="68">
                  <c:v>8.6996000000000004E-2</c:v>
                </c:pt>
                <c:pt idx="69">
                  <c:v>8.8222999999999996E-2</c:v>
                </c:pt>
                <c:pt idx="70">
                  <c:v>8.8858999999999994E-2</c:v>
                </c:pt>
                <c:pt idx="71">
                  <c:v>8.9757000000000003E-2</c:v>
                </c:pt>
                <c:pt idx="72">
                  <c:v>9.0940999999999994E-2</c:v>
                </c:pt>
                <c:pt idx="73">
                  <c:v>9.1594999999999996E-2</c:v>
                </c:pt>
                <c:pt idx="74">
                  <c:v>9.3268000000000004E-2</c:v>
                </c:pt>
                <c:pt idx="75">
                  <c:v>9.4959000000000002E-2</c:v>
                </c:pt>
                <c:pt idx="76">
                  <c:v>9.7582000000000002E-2</c:v>
                </c:pt>
                <c:pt idx="77">
                  <c:v>0.10023899999999999</c:v>
                </c:pt>
                <c:pt idx="78">
                  <c:v>0.10102999999999999</c:v>
                </c:pt>
                <c:pt idx="79">
                  <c:v>0.102261</c:v>
                </c:pt>
                <c:pt idx="80">
                  <c:v>0.10660500000000001</c:v>
                </c:pt>
                <c:pt idx="81">
                  <c:v>0.10796600000000001</c:v>
                </c:pt>
                <c:pt idx="82">
                  <c:v>0.108248</c:v>
                </c:pt>
                <c:pt idx="83">
                  <c:v>0.108611</c:v>
                </c:pt>
                <c:pt idx="84">
                  <c:v>0.112153</c:v>
                </c:pt>
                <c:pt idx="85">
                  <c:v>0.1145</c:v>
                </c:pt>
                <c:pt idx="86">
                  <c:v>0.117673</c:v>
                </c:pt>
                <c:pt idx="87">
                  <c:v>0.11890100000000001</c:v>
                </c:pt>
                <c:pt idx="88">
                  <c:v>0.12175900000000001</c:v>
                </c:pt>
                <c:pt idx="89">
                  <c:v>0.12650400000000001</c:v>
                </c:pt>
                <c:pt idx="90">
                  <c:v>0.13310900000000001</c:v>
                </c:pt>
                <c:pt idx="91">
                  <c:v>0.13727900000000001</c:v>
                </c:pt>
                <c:pt idx="92">
                  <c:v>0.14244799999999999</c:v>
                </c:pt>
                <c:pt idx="93">
                  <c:v>0.151336</c:v>
                </c:pt>
                <c:pt idx="94">
                  <c:v>0.20800399999999999</c:v>
                </c:pt>
              </c:numCache>
            </c:numRef>
          </c:xVal>
          <c:yVal>
            <c:numRef>
              <c:f>Sheet1!$A$74:$HP$74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3"/>
          <c:order val="3"/>
          <c:tx>
            <c:v>SDM</c:v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Sheet1!$A$71:$HP$71</c:f>
              <c:numCache>
                <c:formatCode>g!/"通""用""格""式"</c:formatCode>
                <c:ptCount val="224"/>
                <c:pt idx="0">
                  <c:v>2.6449E-2</c:v>
                </c:pt>
                <c:pt idx="1">
                  <c:v>2.9645999999999999E-2</c:v>
                </c:pt>
                <c:pt idx="2">
                  <c:v>3.3012E-2</c:v>
                </c:pt>
                <c:pt idx="3">
                  <c:v>3.3139000000000002E-2</c:v>
                </c:pt>
                <c:pt idx="4">
                  <c:v>3.4460999999999999E-2</c:v>
                </c:pt>
                <c:pt idx="5">
                  <c:v>3.5614E-2</c:v>
                </c:pt>
                <c:pt idx="6">
                  <c:v>3.5765999999999999E-2</c:v>
                </c:pt>
                <c:pt idx="7">
                  <c:v>3.6194999999999998E-2</c:v>
                </c:pt>
                <c:pt idx="8">
                  <c:v>3.6922999999999997E-2</c:v>
                </c:pt>
                <c:pt idx="9">
                  <c:v>3.7386000000000003E-2</c:v>
                </c:pt>
                <c:pt idx="10">
                  <c:v>3.7936999999999999E-2</c:v>
                </c:pt>
                <c:pt idx="11">
                  <c:v>3.8086000000000002E-2</c:v>
                </c:pt>
                <c:pt idx="12">
                  <c:v>3.8905000000000002E-2</c:v>
                </c:pt>
                <c:pt idx="13">
                  <c:v>3.9358999999999998E-2</c:v>
                </c:pt>
                <c:pt idx="14">
                  <c:v>4.0135999999999998E-2</c:v>
                </c:pt>
                <c:pt idx="15">
                  <c:v>4.0689000000000003E-2</c:v>
                </c:pt>
                <c:pt idx="16">
                  <c:v>4.1418000000000003E-2</c:v>
                </c:pt>
                <c:pt idx="17">
                  <c:v>4.1777000000000002E-2</c:v>
                </c:pt>
                <c:pt idx="18">
                  <c:v>4.1975999999999999E-2</c:v>
                </c:pt>
                <c:pt idx="19">
                  <c:v>4.2366000000000001E-2</c:v>
                </c:pt>
                <c:pt idx="20">
                  <c:v>4.2542999999999997E-2</c:v>
                </c:pt>
                <c:pt idx="21">
                  <c:v>4.2762000000000001E-2</c:v>
                </c:pt>
                <c:pt idx="22">
                  <c:v>4.3608000000000001E-2</c:v>
                </c:pt>
                <c:pt idx="23">
                  <c:v>4.4186999999999997E-2</c:v>
                </c:pt>
                <c:pt idx="24">
                  <c:v>4.4519000000000003E-2</c:v>
                </c:pt>
                <c:pt idx="25">
                  <c:v>4.4783000000000003E-2</c:v>
                </c:pt>
                <c:pt idx="26">
                  <c:v>4.5331000000000003E-2</c:v>
                </c:pt>
                <c:pt idx="27">
                  <c:v>4.5723E-2</c:v>
                </c:pt>
                <c:pt idx="28">
                  <c:v>4.5950999999999999E-2</c:v>
                </c:pt>
                <c:pt idx="29">
                  <c:v>4.6401999999999999E-2</c:v>
                </c:pt>
                <c:pt idx="30">
                  <c:v>4.6797999999999999E-2</c:v>
                </c:pt>
                <c:pt idx="31">
                  <c:v>4.7140000000000001E-2</c:v>
                </c:pt>
                <c:pt idx="32">
                  <c:v>4.7529000000000002E-2</c:v>
                </c:pt>
                <c:pt idx="33">
                  <c:v>4.7736000000000001E-2</c:v>
                </c:pt>
                <c:pt idx="34">
                  <c:v>4.8204999999999998E-2</c:v>
                </c:pt>
                <c:pt idx="35">
                  <c:v>4.8625000000000002E-2</c:v>
                </c:pt>
                <c:pt idx="36">
                  <c:v>4.8931000000000002E-2</c:v>
                </c:pt>
                <c:pt idx="37">
                  <c:v>4.9318000000000001E-2</c:v>
                </c:pt>
                <c:pt idx="38">
                  <c:v>4.9634999999999999E-2</c:v>
                </c:pt>
                <c:pt idx="39">
                  <c:v>4.9785999999999997E-2</c:v>
                </c:pt>
                <c:pt idx="40">
                  <c:v>5.0474999999999999E-2</c:v>
                </c:pt>
                <c:pt idx="41">
                  <c:v>5.0719E-2</c:v>
                </c:pt>
                <c:pt idx="42">
                  <c:v>5.0899E-2</c:v>
                </c:pt>
                <c:pt idx="43">
                  <c:v>5.1386000000000001E-2</c:v>
                </c:pt>
                <c:pt idx="44">
                  <c:v>5.2109000000000003E-2</c:v>
                </c:pt>
                <c:pt idx="45">
                  <c:v>5.2263999999999998E-2</c:v>
                </c:pt>
                <c:pt idx="46">
                  <c:v>5.2863E-2</c:v>
                </c:pt>
                <c:pt idx="47">
                  <c:v>5.3599000000000001E-2</c:v>
                </c:pt>
                <c:pt idx="48">
                  <c:v>5.4579000000000003E-2</c:v>
                </c:pt>
                <c:pt idx="49">
                  <c:v>5.5141000000000003E-2</c:v>
                </c:pt>
                <c:pt idx="50">
                  <c:v>5.5683000000000003E-2</c:v>
                </c:pt>
                <c:pt idx="51">
                  <c:v>5.5791E-2</c:v>
                </c:pt>
                <c:pt idx="52">
                  <c:v>5.7064999999999998E-2</c:v>
                </c:pt>
                <c:pt idx="53">
                  <c:v>5.7318000000000001E-2</c:v>
                </c:pt>
                <c:pt idx="54">
                  <c:v>5.8122E-2</c:v>
                </c:pt>
                <c:pt idx="55">
                  <c:v>5.8215999999999997E-2</c:v>
                </c:pt>
                <c:pt idx="56">
                  <c:v>5.892E-2</c:v>
                </c:pt>
                <c:pt idx="57">
                  <c:v>5.9275000000000001E-2</c:v>
                </c:pt>
                <c:pt idx="58">
                  <c:v>5.9699000000000002E-2</c:v>
                </c:pt>
                <c:pt idx="59">
                  <c:v>5.9945999999999999E-2</c:v>
                </c:pt>
                <c:pt idx="60">
                  <c:v>6.0450999999999998E-2</c:v>
                </c:pt>
                <c:pt idx="61">
                  <c:v>6.0887999999999998E-2</c:v>
                </c:pt>
                <c:pt idx="62">
                  <c:v>6.1665999999999999E-2</c:v>
                </c:pt>
                <c:pt idx="63">
                  <c:v>6.2158999999999999E-2</c:v>
                </c:pt>
                <c:pt idx="64">
                  <c:v>6.2647999999999995E-2</c:v>
                </c:pt>
                <c:pt idx="65">
                  <c:v>6.3621999999999998E-2</c:v>
                </c:pt>
                <c:pt idx="66">
                  <c:v>6.4697000000000005E-2</c:v>
                </c:pt>
                <c:pt idx="67">
                  <c:v>6.5074999999999994E-2</c:v>
                </c:pt>
                <c:pt idx="68">
                  <c:v>6.6307000000000005E-2</c:v>
                </c:pt>
                <c:pt idx="69">
                  <c:v>6.7350999999999994E-2</c:v>
                </c:pt>
                <c:pt idx="70">
                  <c:v>6.8065000000000001E-2</c:v>
                </c:pt>
                <c:pt idx="71">
                  <c:v>6.9190000000000002E-2</c:v>
                </c:pt>
                <c:pt idx="72">
                  <c:v>7.0870000000000002E-2</c:v>
                </c:pt>
                <c:pt idx="73">
                  <c:v>7.1900000000000006E-2</c:v>
                </c:pt>
                <c:pt idx="74">
                  <c:v>7.3411000000000004E-2</c:v>
                </c:pt>
                <c:pt idx="75">
                  <c:v>7.4518000000000001E-2</c:v>
                </c:pt>
                <c:pt idx="76">
                  <c:v>7.5631000000000004E-2</c:v>
                </c:pt>
                <c:pt idx="77">
                  <c:v>7.6746999999999996E-2</c:v>
                </c:pt>
                <c:pt idx="78">
                  <c:v>7.8098000000000001E-2</c:v>
                </c:pt>
                <c:pt idx="79">
                  <c:v>7.8739000000000003E-2</c:v>
                </c:pt>
                <c:pt idx="80">
                  <c:v>8.0245999999999998E-2</c:v>
                </c:pt>
                <c:pt idx="81">
                  <c:v>8.0610000000000001E-2</c:v>
                </c:pt>
                <c:pt idx="82">
                  <c:v>8.4229999999999999E-2</c:v>
                </c:pt>
                <c:pt idx="83">
                  <c:v>8.5630999999999999E-2</c:v>
                </c:pt>
                <c:pt idx="84">
                  <c:v>8.6939000000000002E-2</c:v>
                </c:pt>
                <c:pt idx="85">
                  <c:v>8.9763999999999997E-2</c:v>
                </c:pt>
                <c:pt idx="86">
                  <c:v>9.3688999999999995E-2</c:v>
                </c:pt>
                <c:pt idx="87">
                  <c:v>9.7056000000000003E-2</c:v>
                </c:pt>
                <c:pt idx="88">
                  <c:v>0.100121</c:v>
                </c:pt>
                <c:pt idx="89">
                  <c:v>0.10355499999999999</c:v>
                </c:pt>
                <c:pt idx="90">
                  <c:v>0.106431</c:v>
                </c:pt>
                <c:pt idx="91">
                  <c:v>0.11432199999999999</c:v>
                </c:pt>
                <c:pt idx="92">
                  <c:v>0.121423</c:v>
                </c:pt>
                <c:pt idx="93">
                  <c:v>0.13786399999999999</c:v>
                </c:pt>
                <c:pt idx="94">
                  <c:v>0.28733500000000001</c:v>
                </c:pt>
              </c:numCache>
            </c:numRef>
          </c:xVal>
          <c:yVal>
            <c:numRef>
              <c:f>Sheet1!$A$72:$HP$72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ser>
          <c:idx val="4"/>
          <c:order val="4"/>
          <c:tx>
            <c:v>Our method</c:v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xVal>
            <c:numRef>
              <c:f>Sheet1!$A$69:$HP$69</c:f>
              <c:numCache>
                <c:formatCode>g!/"通""用""格""式"</c:formatCode>
                <c:ptCount val="224"/>
                <c:pt idx="0">
                  <c:v>1.9563000000000001E-2</c:v>
                </c:pt>
                <c:pt idx="1">
                  <c:v>2.1968999999999999E-2</c:v>
                </c:pt>
                <c:pt idx="2">
                  <c:v>2.5506999999999998E-2</c:v>
                </c:pt>
                <c:pt idx="3">
                  <c:v>2.5836000000000001E-2</c:v>
                </c:pt>
                <c:pt idx="4">
                  <c:v>2.6991000000000001E-2</c:v>
                </c:pt>
                <c:pt idx="5">
                  <c:v>2.7837000000000001E-2</c:v>
                </c:pt>
                <c:pt idx="6">
                  <c:v>2.8875000000000001E-2</c:v>
                </c:pt>
                <c:pt idx="7">
                  <c:v>2.9425E-2</c:v>
                </c:pt>
                <c:pt idx="8">
                  <c:v>3.0134000000000001E-2</c:v>
                </c:pt>
                <c:pt idx="9">
                  <c:v>3.0318000000000001E-2</c:v>
                </c:pt>
                <c:pt idx="10">
                  <c:v>3.0603000000000002E-2</c:v>
                </c:pt>
                <c:pt idx="11">
                  <c:v>3.0955E-2</c:v>
                </c:pt>
                <c:pt idx="12">
                  <c:v>3.1363000000000002E-2</c:v>
                </c:pt>
                <c:pt idx="13">
                  <c:v>3.1789999999999999E-2</c:v>
                </c:pt>
                <c:pt idx="14">
                  <c:v>3.2223000000000002E-2</c:v>
                </c:pt>
                <c:pt idx="15">
                  <c:v>3.2597000000000001E-2</c:v>
                </c:pt>
                <c:pt idx="16">
                  <c:v>3.2672E-2</c:v>
                </c:pt>
                <c:pt idx="17">
                  <c:v>3.2862000000000002E-2</c:v>
                </c:pt>
                <c:pt idx="18">
                  <c:v>3.2962999999999999E-2</c:v>
                </c:pt>
                <c:pt idx="19">
                  <c:v>3.3273999999999998E-2</c:v>
                </c:pt>
                <c:pt idx="20">
                  <c:v>3.4053E-2</c:v>
                </c:pt>
                <c:pt idx="21">
                  <c:v>3.4445999999999997E-2</c:v>
                </c:pt>
                <c:pt idx="22">
                  <c:v>3.4826000000000003E-2</c:v>
                </c:pt>
                <c:pt idx="23">
                  <c:v>3.5230999999999998E-2</c:v>
                </c:pt>
                <c:pt idx="24">
                  <c:v>3.635E-2</c:v>
                </c:pt>
                <c:pt idx="25">
                  <c:v>3.6461E-2</c:v>
                </c:pt>
                <c:pt idx="26">
                  <c:v>3.7262999999999998E-2</c:v>
                </c:pt>
                <c:pt idx="27">
                  <c:v>3.7952E-2</c:v>
                </c:pt>
                <c:pt idx="28">
                  <c:v>3.8141000000000001E-2</c:v>
                </c:pt>
                <c:pt idx="29">
                  <c:v>3.9154000000000001E-2</c:v>
                </c:pt>
                <c:pt idx="30">
                  <c:v>3.9802999999999998E-2</c:v>
                </c:pt>
                <c:pt idx="31">
                  <c:v>4.0201000000000001E-2</c:v>
                </c:pt>
                <c:pt idx="32">
                  <c:v>4.0797E-2</c:v>
                </c:pt>
                <c:pt idx="33">
                  <c:v>4.0932999999999997E-2</c:v>
                </c:pt>
                <c:pt idx="34">
                  <c:v>4.1408E-2</c:v>
                </c:pt>
                <c:pt idx="35">
                  <c:v>4.1678E-2</c:v>
                </c:pt>
                <c:pt idx="36">
                  <c:v>4.2189999999999998E-2</c:v>
                </c:pt>
                <c:pt idx="37">
                  <c:v>4.2441E-2</c:v>
                </c:pt>
                <c:pt idx="38">
                  <c:v>4.2795E-2</c:v>
                </c:pt>
                <c:pt idx="39">
                  <c:v>4.2927E-2</c:v>
                </c:pt>
                <c:pt idx="40">
                  <c:v>4.3595000000000002E-2</c:v>
                </c:pt>
                <c:pt idx="41">
                  <c:v>4.4340999999999998E-2</c:v>
                </c:pt>
                <c:pt idx="42">
                  <c:v>4.4627E-2</c:v>
                </c:pt>
                <c:pt idx="43">
                  <c:v>4.4831999999999997E-2</c:v>
                </c:pt>
                <c:pt idx="44">
                  <c:v>4.5095999999999997E-2</c:v>
                </c:pt>
                <c:pt idx="45">
                  <c:v>4.5442000000000003E-2</c:v>
                </c:pt>
                <c:pt idx="46">
                  <c:v>4.5684000000000002E-2</c:v>
                </c:pt>
                <c:pt idx="47">
                  <c:v>4.6454000000000002E-2</c:v>
                </c:pt>
                <c:pt idx="48">
                  <c:v>4.7287000000000003E-2</c:v>
                </c:pt>
                <c:pt idx="49">
                  <c:v>4.7441999999999998E-2</c:v>
                </c:pt>
                <c:pt idx="50">
                  <c:v>4.8179E-2</c:v>
                </c:pt>
                <c:pt idx="51">
                  <c:v>4.8496999999999998E-2</c:v>
                </c:pt>
                <c:pt idx="52">
                  <c:v>4.9056000000000002E-2</c:v>
                </c:pt>
                <c:pt idx="53">
                  <c:v>4.9776000000000001E-2</c:v>
                </c:pt>
                <c:pt idx="54">
                  <c:v>5.0881000000000003E-2</c:v>
                </c:pt>
                <c:pt idx="55">
                  <c:v>5.11E-2</c:v>
                </c:pt>
                <c:pt idx="56">
                  <c:v>5.1611999999999998E-2</c:v>
                </c:pt>
                <c:pt idx="57">
                  <c:v>5.1658000000000003E-2</c:v>
                </c:pt>
                <c:pt idx="58">
                  <c:v>5.2428000000000002E-2</c:v>
                </c:pt>
                <c:pt idx="59">
                  <c:v>5.2701999999999999E-2</c:v>
                </c:pt>
                <c:pt idx="60">
                  <c:v>5.3239000000000002E-2</c:v>
                </c:pt>
                <c:pt idx="61">
                  <c:v>5.3650000000000003E-2</c:v>
                </c:pt>
                <c:pt idx="62">
                  <c:v>5.4049E-2</c:v>
                </c:pt>
                <c:pt idx="63">
                  <c:v>5.4794000000000002E-2</c:v>
                </c:pt>
                <c:pt idx="64">
                  <c:v>5.5617E-2</c:v>
                </c:pt>
                <c:pt idx="65">
                  <c:v>5.6515999999999997E-2</c:v>
                </c:pt>
                <c:pt idx="66">
                  <c:v>5.7147000000000003E-2</c:v>
                </c:pt>
                <c:pt idx="67">
                  <c:v>5.7600999999999999E-2</c:v>
                </c:pt>
                <c:pt idx="68">
                  <c:v>5.8457000000000002E-2</c:v>
                </c:pt>
                <c:pt idx="69">
                  <c:v>5.8840000000000003E-2</c:v>
                </c:pt>
                <c:pt idx="70">
                  <c:v>5.9881999999999998E-2</c:v>
                </c:pt>
                <c:pt idx="71">
                  <c:v>6.0116000000000003E-2</c:v>
                </c:pt>
                <c:pt idx="72">
                  <c:v>6.0828E-2</c:v>
                </c:pt>
                <c:pt idx="73">
                  <c:v>6.1177000000000002E-2</c:v>
                </c:pt>
                <c:pt idx="74">
                  <c:v>6.3326999999999994E-2</c:v>
                </c:pt>
                <c:pt idx="75">
                  <c:v>6.3796000000000005E-2</c:v>
                </c:pt>
                <c:pt idx="76">
                  <c:v>6.4860000000000001E-2</c:v>
                </c:pt>
                <c:pt idx="77">
                  <c:v>6.5678E-2</c:v>
                </c:pt>
                <c:pt idx="78">
                  <c:v>6.6869999999999999E-2</c:v>
                </c:pt>
                <c:pt idx="79">
                  <c:v>6.7131999999999997E-2</c:v>
                </c:pt>
                <c:pt idx="80">
                  <c:v>6.8638000000000005E-2</c:v>
                </c:pt>
                <c:pt idx="81">
                  <c:v>6.8968000000000002E-2</c:v>
                </c:pt>
                <c:pt idx="82">
                  <c:v>7.0318000000000006E-2</c:v>
                </c:pt>
                <c:pt idx="83">
                  <c:v>7.1783E-2</c:v>
                </c:pt>
                <c:pt idx="84">
                  <c:v>7.2516999999999998E-2</c:v>
                </c:pt>
                <c:pt idx="85">
                  <c:v>7.4610999999999997E-2</c:v>
                </c:pt>
                <c:pt idx="86">
                  <c:v>7.6392000000000002E-2</c:v>
                </c:pt>
                <c:pt idx="87">
                  <c:v>8.1081E-2</c:v>
                </c:pt>
                <c:pt idx="88">
                  <c:v>8.4806999999999994E-2</c:v>
                </c:pt>
                <c:pt idx="89">
                  <c:v>8.6713999999999999E-2</c:v>
                </c:pt>
                <c:pt idx="90">
                  <c:v>9.3036999999999995E-2</c:v>
                </c:pt>
                <c:pt idx="91">
                  <c:v>0.107624</c:v>
                </c:pt>
                <c:pt idx="92">
                  <c:v>0.12157900000000001</c:v>
                </c:pt>
                <c:pt idx="93">
                  <c:v>0.176315</c:v>
                </c:pt>
                <c:pt idx="94">
                  <c:v>0.65905499999999995</c:v>
                </c:pt>
              </c:numCache>
            </c:numRef>
          </c:xVal>
          <c:yVal>
            <c:numRef>
              <c:f>Sheet1!$A$70:$HP$70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1.2121E-2</c:v>
                </c:pt>
                <c:pt idx="2">
                  <c:v>2.1212000000000002E-2</c:v>
                </c:pt>
                <c:pt idx="3">
                  <c:v>3.3333000000000002E-2</c:v>
                </c:pt>
                <c:pt idx="4">
                  <c:v>4.2424000000000003E-2</c:v>
                </c:pt>
                <c:pt idx="5">
                  <c:v>5.4545000000000003E-2</c:v>
                </c:pt>
                <c:pt idx="6">
                  <c:v>6.3635999999999998E-2</c:v>
                </c:pt>
                <c:pt idx="7">
                  <c:v>7.5758000000000006E-2</c:v>
                </c:pt>
                <c:pt idx="8">
                  <c:v>8.4848000000000007E-2</c:v>
                </c:pt>
                <c:pt idx="9">
                  <c:v>9.6970000000000001E-2</c:v>
                </c:pt>
                <c:pt idx="10">
                  <c:v>0.106061</c:v>
                </c:pt>
                <c:pt idx="11">
                  <c:v>0.118182</c:v>
                </c:pt>
                <c:pt idx="12">
                  <c:v>0.127273</c:v>
                </c:pt>
                <c:pt idx="13">
                  <c:v>0.13939399999999999</c:v>
                </c:pt>
                <c:pt idx="14">
                  <c:v>0.14848500000000001</c:v>
                </c:pt>
                <c:pt idx="15">
                  <c:v>0.160606</c:v>
                </c:pt>
                <c:pt idx="16">
                  <c:v>0.16969699999999999</c:v>
                </c:pt>
                <c:pt idx="17">
                  <c:v>0.18181800000000001</c:v>
                </c:pt>
                <c:pt idx="18">
                  <c:v>0.190909</c:v>
                </c:pt>
                <c:pt idx="19">
                  <c:v>0.20302999999999999</c:v>
                </c:pt>
                <c:pt idx="20">
                  <c:v>0.212121</c:v>
                </c:pt>
                <c:pt idx="21">
                  <c:v>0.224242</c:v>
                </c:pt>
                <c:pt idx="22">
                  <c:v>0.23333300000000001</c:v>
                </c:pt>
                <c:pt idx="23">
                  <c:v>0.24545500000000001</c:v>
                </c:pt>
                <c:pt idx="24">
                  <c:v>0.25454500000000002</c:v>
                </c:pt>
                <c:pt idx="25">
                  <c:v>0.26666699999999999</c:v>
                </c:pt>
                <c:pt idx="26">
                  <c:v>0.275758</c:v>
                </c:pt>
                <c:pt idx="27">
                  <c:v>0.287879</c:v>
                </c:pt>
                <c:pt idx="28">
                  <c:v>0.29697000000000001</c:v>
                </c:pt>
                <c:pt idx="29">
                  <c:v>0.309091</c:v>
                </c:pt>
                <c:pt idx="30">
                  <c:v>0.31818200000000002</c:v>
                </c:pt>
                <c:pt idx="31">
                  <c:v>0.33030300000000001</c:v>
                </c:pt>
                <c:pt idx="32">
                  <c:v>0.33939399999999997</c:v>
                </c:pt>
                <c:pt idx="33">
                  <c:v>0.35151500000000002</c:v>
                </c:pt>
                <c:pt idx="34">
                  <c:v>0.36060599999999998</c:v>
                </c:pt>
                <c:pt idx="35">
                  <c:v>0.37272699999999997</c:v>
                </c:pt>
                <c:pt idx="36">
                  <c:v>0.38181799999999999</c:v>
                </c:pt>
                <c:pt idx="37">
                  <c:v>0.39393899999999998</c:v>
                </c:pt>
                <c:pt idx="38">
                  <c:v>0.40303</c:v>
                </c:pt>
                <c:pt idx="39">
                  <c:v>0.41515200000000002</c:v>
                </c:pt>
                <c:pt idx="40">
                  <c:v>0.42424200000000001</c:v>
                </c:pt>
                <c:pt idx="41">
                  <c:v>0.43636399999999997</c:v>
                </c:pt>
                <c:pt idx="42">
                  <c:v>0.44545499999999999</c:v>
                </c:pt>
                <c:pt idx="43">
                  <c:v>0.45757599999999998</c:v>
                </c:pt>
                <c:pt idx="44">
                  <c:v>0.466667</c:v>
                </c:pt>
                <c:pt idx="45">
                  <c:v>0.47878799999999999</c:v>
                </c:pt>
                <c:pt idx="46">
                  <c:v>0.48787900000000001</c:v>
                </c:pt>
                <c:pt idx="47">
                  <c:v>0.5</c:v>
                </c:pt>
                <c:pt idx="48">
                  <c:v>0.50909099999999996</c:v>
                </c:pt>
                <c:pt idx="49">
                  <c:v>0.52121200000000001</c:v>
                </c:pt>
                <c:pt idx="50">
                  <c:v>0.53030299999999997</c:v>
                </c:pt>
                <c:pt idx="51">
                  <c:v>0.54242400000000002</c:v>
                </c:pt>
                <c:pt idx="52">
                  <c:v>0.55151499999999998</c:v>
                </c:pt>
                <c:pt idx="53">
                  <c:v>0.56363600000000003</c:v>
                </c:pt>
                <c:pt idx="54">
                  <c:v>0.57272699999999999</c:v>
                </c:pt>
                <c:pt idx="55">
                  <c:v>0.58484800000000003</c:v>
                </c:pt>
                <c:pt idx="56">
                  <c:v>0.59393899999999999</c:v>
                </c:pt>
                <c:pt idx="57">
                  <c:v>0.60606099999999996</c:v>
                </c:pt>
                <c:pt idx="58">
                  <c:v>0.61515200000000003</c:v>
                </c:pt>
                <c:pt idx="59">
                  <c:v>0.62727299999999997</c:v>
                </c:pt>
                <c:pt idx="60">
                  <c:v>0.63636400000000004</c:v>
                </c:pt>
                <c:pt idx="61">
                  <c:v>0.64848499999999998</c:v>
                </c:pt>
                <c:pt idx="62">
                  <c:v>0.65757600000000005</c:v>
                </c:pt>
                <c:pt idx="63">
                  <c:v>0.66969699999999999</c:v>
                </c:pt>
                <c:pt idx="64">
                  <c:v>0.67878799999999995</c:v>
                </c:pt>
                <c:pt idx="65">
                  <c:v>0.690909</c:v>
                </c:pt>
                <c:pt idx="66">
                  <c:v>0.7</c:v>
                </c:pt>
                <c:pt idx="67">
                  <c:v>0.712121</c:v>
                </c:pt>
                <c:pt idx="68">
                  <c:v>0.72121199999999996</c:v>
                </c:pt>
                <c:pt idx="69">
                  <c:v>0.73333300000000001</c:v>
                </c:pt>
                <c:pt idx="70">
                  <c:v>0.74242399999999997</c:v>
                </c:pt>
                <c:pt idx="71">
                  <c:v>0.75454500000000002</c:v>
                </c:pt>
                <c:pt idx="72">
                  <c:v>0.76363599999999998</c:v>
                </c:pt>
                <c:pt idx="73">
                  <c:v>0.77575799999999995</c:v>
                </c:pt>
                <c:pt idx="74">
                  <c:v>0.78484799999999999</c:v>
                </c:pt>
                <c:pt idx="75">
                  <c:v>0.79696999999999996</c:v>
                </c:pt>
                <c:pt idx="76">
                  <c:v>0.80606100000000003</c:v>
                </c:pt>
                <c:pt idx="77">
                  <c:v>0.81818199999999996</c:v>
                </c:pt>
                <c:pt idx="78">
                  <c:v>0.82727300000000004</c:v>
                </c:pt>
                <c:pt idx="79">
                  <c:v>0.83939399999999997</c:v>
                </c:pt>
                <c:pt idx="80">
                  <c:v>0.84848500000000004</c:v>
                </c:pt>
                <c:pt idx="81">
                  <c:v>0.86060599999999998</c:v>
                </c:pt>
                <c:pt idx="82">
                  <c:v>0.86969700000000005</c:v>
                </c:pt>
                <c:pt idx="83">
                  <c:v>0.88181799999999999</c:v>
                </c:pt>
                <c:pt idx="84">
                  <c:v>0.89090899999999995</c:v>
                </c:pt>
                <c:pt idx="85">
                  <c:v>0.90303</c:v>
                </c:pt>
                <c:pt idx="86">
                  <c:v>0.91212099999999996</c:v>
                </c:pt>
                <c:pt idx="87">
                  <c:v>0.92424200000000001</c:v>
                </c:pt>
                <c:pt idx="88">
                  <c:v>0.93333299999999997</c:v>
                </c:pt>
                <c:pt idx="89">
                  <c:v>0.94545500000000005</c:v>
                </c:pt>
                <c:pt idx="90">
                  <c:v>0.95454499999999998</c:v>
                </c:pt>
                <c:pt idx="91">
                  <c:v>0.96666700000000005</c:v>
                </c:pt>
                <c:pt idx="92">
                  <c:v>0.97575800000000001</c:v>
                </c:pt>
                <c:pt idx="93">
                  <c:v>0.98787899999999995</c:v>
                </c:pt>
                <c:pt idx="94">
                  <c:v>0.99697000000000002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163904"/>
        <c:axId val="119170176"/>
      </c:scatterChart>
      <c:valAx>
        <c:axId val="119163904"/>
        <c:scaling>
          <c:orientation val="minMax"/>
          <c:max val="0.2"/>
          <c:min val="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NRMSE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170176"/>
        <c:crosses val="autoZero"/>
        <c:crossBetween val="midCat"/>
      </c:valAx>
      <c:valAx>
        <c:axId val="119170176"/>
        <c:scaling>
          <c:orientation val="minMax"/>
          <c:max val="1"/>
          <c:min val="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Data Proportion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1639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633267716535431"/>
          <c:y val="0.35552165354330706"/>
          <c:w val="0.22144510061242345"/>
          <c:h val="0.41858595800524934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 baseline="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4"/>
          <c:order val="0"/>
          <c:tx>
            <c:v>Zhu et al.</c:v>
          </c:tx>
          <c:marker>
            <c:symbol val="none"/>
          </c:marker>
          <c:xVal>
            <c:numRef>
              <c:f>Sheet1!$A$61:$HP$61</c:f>
              <c:numCache>
                <c:formatCode>g!/"通""用""格""式"</c:formatCode>
                <c:ptCount val="224"/>
                <c:pt idx="0">
                  <c:v>5.0612999999999998E-2</c:v>
                </c:pt>
                <c:pt idx="1">
                  <c:v>5.3379999999999997E-2</c:v>
                </c:pt>
                <c:pt idx="2">
                  <c:v>5.3670000000000002E-2</c:v>
                </c:pt>
                <c:pt idx="3">
                  <c:v>5.4350000000000002E-2</c:v>
                </c:pt>
                <c:pt idx="4">
                  <c:v>5.7166000000000002E-2</c:v>
                </c:pt>
                <c:pt idx="5">
                  <c:v>5.9001999999999999E-2</c:v>
                </c:pt>
                <c:pt idx="6">
                  <c:v>6.1189E-2</c:v>
                </c:pt>
                <c:pt idx="7">
                  <c:v>6.4068E-2</c:v>
                </c:pt>
                <c:pt idx="8">
                  <c:v>6.4602999999999994E-2</c:v>
                </c:pt>
                <c:pt idx="9">
                  <c:v>6.4744999999999997E-2</c:v>
                </c:pt>
                <c:pt idx="10">
                  <c:v>6.5519999999999995E-2</c:v>
                </c:pt>
                <c:pt idx="11">
                  <c:v>6.5907999999999994E-2</c:v>
                </c:pt>
                <c:pt idx="12">
                  <c:v>6.6163E-2</c:v>
                </c:pt>
                <c:pt idx="13">
                  <c:v>6.6899E-2</c:v>
                </c:pt>
                <c:pt idx="14">
                  <c:v>6.7660999999999999E-2</c:v>
                </c:pt>
                <c:pt idx="15">
                  <c:v>6.8134E-2</c:v>
                </c:pt>
                <c:pt idx="16">
                  <c:v>6.8336999999999995E-2</c:v>
                </c:pt>
                <c:pt idx="17">
                  <c:v>6.8703E-2</c:v>
                </c:pt>
                <c:pt idx="18">
                  <c:v>6.9323999999999997E-2</c:v>
                </c:pt>
                <c:pt idx="19">
                  <c:v>7.0565000000000003E-2</c:v>
                </c:pt>
                <c:pt idx="20">
                  <c:v>7.1185999999999999E-2</c:v>
                </c:pt>
                <c:pt idx="21">
                  <c:v>7.1983000000000005E-2</c:v>
                </c:pt>
                <c:pt idx="22">
                  <c:v>7.2040999999999994E-2</c:v>
                </c:pt>
                <c:pt idx="23">
                  <c:v>7.3007000000000002E-2</c:v>
                </c:pt>
                <c:pt idx="24">
                  <c:v>7.3186000000000001E-2</c:v>
                </c:pt>
                <c:pt idx="25">
                  <c:v>7.3570999999999998E-2</c:v>
                </c:pt>
                <c:pt idx="26">
                  <c:v>7.3979000000000003E-2</c:v>
                </c:pt>
                <c:pt idx="27">
                  <c:v>7.4736999999999998E-2</c:v>
                </c:pt>
                <c:pt idx="28">
                  <c:v>7.5273000000000007E-2</c:v>
                </c:pt>
                <c:pt idx="29">
                  <c:v>7.5400999999999996E-2</c:v>
                </c:pt>
                <c:pt idx="30">
                  <c:v>7.6276999999999998E-2</c:v>
                </c:pt>
                <c:pt idx="31">
                  <c:v>7.6383999999999994E-2</c:v>
                </c:pt>
                <c:pt idx="32">
                  <c:v>7.7029E-2</c:v>
                </c:pt>
                <c:pt idx="33">
                  <c:v>7.7170000000000002E-2</c:v>
                </c:pt>
                <c:pt idx="34">
                  <c:v>7.7196000000000001E-2</c:v>
                </c:pt>
                <c:pt idx="35">
                  <c:v>7.7973000000000001E-2</c:v>
                </c:pt>
                <c:pt idx="36">
                  <c:v>7.8405000000000002E-2</c:v>
                </c:pt>
                <c:pt idx="37">
                  <c:v>7.8975000000000004E-2</c:v>
                </c:pt>
                <c:pt idx="38">
                  <c:v>7.9850000000000004E-2</c:v>
                </c:pt>
                <c:pt idx="39">
                  <c:v>7.9943E-2</c:v>
                </c:pt>
                <c:pt idx="40">
                  <c:v>8.0304E-2</c:v>
                </c:pt>
                <c:pt idx="41">
                  <c:v>8.0661999999999998E-2</c:v>
                </c:pt>
                <c:pt idx="42">
                  <c:v>8.0878000000000005E-2</c:v>
                </c:pt>
                <c:pt idx="43">
                  <c:v>8.2431000000000004E-2</c:v>
                </c:pt>
                <c:pt idx="44">
                  <c:v>8.2882999999999998E-2</c:v>
                </c:pt>
                <c:pt idx="45">
                  <c:v>8.4401000000000004E-2</c:v>
                </c:pt>
                <c:pt idx="46">
                  <c:v>8.5377999999999996E-2</c:v>
                </c:pt>
                <c:pt idx="47">
                  <c:v>8.7992000000000001E-2</c:v>
                </c:pt>
                <c:pt idx="48">
                  <c:v>8.8438000000000003E-2</c:v>
                </c:pt>
                <c:pt idx="49">
                  <c:v>8.8638999999999996E-2</c:v>
                </c:pt>
                <c:pt idx="50">
                  <c:v>8.9021000000000003E-2</c:v>
                </c:pt>
                <c:pt idx="51">
                  <c:v>8.9154999999999998E-2</c:v>
                </c:pt>
                <c:pt idx="52">
                  <c:v>8.9552999999999994E-2</c:v>
                </c:pt>
                <c:pt idx="53">
                  <c:v>9.0276999999999996E-2</c:v>
                </c:pt>
                <c:pt idx="54">
                  <c:v>9.0510999999999994E-2</c:v>
                </c:pt>
                <c:pt idx="55">
                  <c:v>9.1247999999999996E-2</c:v>
                </c:pt>
                <c:pt idx="56">
                  <c:v>9.2771999999999993E-2</c:v>
                </c:pt>
                <c:pt idx="57">
                  <c:v>9.4285999999999995E-2</c:v>
                </c:pt>
                <c:pt idx="58">
                  <c:v>9.4557000000000002E-2</c:v>
                </c:pt>
                <c:pt idx="59">
                  <c:v>9.5476000000000005E-2</c:v>
                </c:pt>
                <c:pt idx="60">
                  <c:v>9.5699999999999993E-2</c:v>
                </c:pt>
                <c:pt idx="61">
                  <c:v>9.6257999999999996E-2</c:v>
                </c:pt>
                <c:pt idx="62">
                  <c:v>9.7156000000000006E-2</c:v>
                </c:pt>
                <c:pt idx="63">
                  <c:v>9.7513000000000002E-2</c:v>
                </c:pt>
                <c:pt idx="64">
                  <c:v>9.7948999999999994E-2</c:v>
                </c:pt>
                <c:pt idx="65">
                  <c:v>9.9099000000000007E-2</c:v>
                </c:pt>
                <c:pt idx="66">
                  <c:v>9.9783999999999998E-2</c:v>
                </c:pt>
                <c:pt idx="67">
                  <c:v>0.100246</c:v>
                </c:pt>
                <c:pt idx="68">
                  <c:v>0.10059999999999999</c:v>
                </c:pt>
                <c:pt idx="69">
                  <c:v>0.10144</c:v>
                </c:pt>
                <c:pt idx="70">
                  <c:v>0.102786</c:v>
                </c:pt>
                <c:pt idx="71">
                  <c:v>0.103102</c:v>
                </c:pt>
                <c:pt idx="72">
                  <c:v>0.103209</c:v>
                </c:pt>
                <c:pt idx="73">
                  <c:v>0.10438600000000001</c:v>
                </c:pt>
                <c:pt idx="74">
                  <c:v>0.106145</c:v>
                </c:pt>
                <c:pt idx="75">
                  <c:v>0.107048</c:v>
                </c:pt>
                <c:pt idx="76">
                  <c:v>0.107754</c:v>
                </c:pt>
                <c:pt idx="77">
                  <c:v>0.10813200000000001</c:v>
                </c:pt>
                <c:pt idx="78">
                  <c:v>0.108847</c:v>
                </c:pt>
                <c:pt idx="79">
                  <c:v>0.10982599999999999</c:v>
                </c:pt>
                <c:pt idx="80">
                  <c:v>0.110153</c:v>
                </c:pt>
                <c:pt idx="81">
                  <c:v>0.111982</c:v>
                </c:pt>
                <c:pt idx="82">
                  <c:v>0.11374099999999999</c:v>
                </c:pt>
                <c:pt idx="83">
                  <c:v>0.114741</c:v>
                </c:pt>
                <c:pt idx="84">
                  <c:v>0.11803</c:v>
                </c:pt>
                <c:pt idx="85">
                  <c:v>0.11899999999999999</c:v>
                </c:pt>
                <c:pt idx="86">
                  <c:v>0.119357</c:v>
                </c:pt>
                <c:pt idx="87">
                  <c:v>0.122305</c:v>
                </c:pt>
                <c:pt idx="88">
                  <c:v>0.123057</c:v>
                </c:pt>
                <c:pt idx="89">
                  <c:v>0.125169</c:v>
                </c:pt>
                <c:pt idx="90">
                  <c:v>0.12639900000000001</c:v>
                </c:pt>
                <c:pt idx="91">
                  <c:v>0.12715499999999999</c:v>
                </c:pt>
                <c:pt idx="92">
                  <c:v>0.13195899999999999</c:v>
                </c:pt>
                <c:pt idx="93">
                  <c:v>0.13263900000000001</c:v>
                </c:pt>
                <c:pt idx="94">
                  <c:v>0.13822200000000001</c:v>
                </c:pt>
                <c:pt idx="95">
                  <c:v>0.14172699999999999</c:v>
                </c:pt>
                <c:pt idx="96">
                  <c:v>0.143952</c:v>
                </c:pt>
                <c:pt idx="97">
                  <c:v>0.145512</c:v>
                </c:pt>
                <c:pt idx="98">
                  <c:v>0.146476</c:v>
                </c:pt>
                <c:pt idx="99">
                  <c:v>0.15085999999999999</c:v>
                </c:pt>
                <c:pt idx="100">
                  <c:v>0.152501</c:v>
                </c:pt>
                <c:pt idx="101">
                  <c:v>0.15384999999999999</c:v>
                </c:pt>
                <c:pt idx="102">
                  <c:v>0.15553900000000001</c:v>
                </c:pt>
                <c:pt idx="103">
                  <c:v>0.15631800000000001</c:v>
                </c:pt>
                <c:pt idx="104">
                  <c:v>0.161444</c:v>
                </c:pt>
                <c:pt idx="105">
                  <c:v>0.173371</c:v>
                </c:pt>
                <c:pt idx="106">
                  <c:v>0.17818600000000001</c:v>
                </c:pt>
                <c:pt idx="107">
                  <c:v>0.18032300000000001</c:v>
                </c:pt>
                <c:pt idx="108">
                  <c:v>0.201682</c:v>
                </c:pt>
                <c:pt idx="109">
                  <c:v>0.21368200000000001</c:v>
                </c:pt>
                <c:pt idx="110">
                  <c:v>0.22844100000000001</c:v>
                </c:pt>
                <c:pt idx="111">
                  <c:v>0.34430899999999998</c:v>
                </c:pt>
              </c:numCache>
            </c:numRef>
          </c:xVal>
          <c:yVal>
            <c:numRef>
              <c:f>Sheet1!$A$62:$HP$62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8.9689999999999995E-3</c:v>
                </c:pt>
                <c:pt idx="2">
                  <c:v>1.7937000000000002E-2</c:v>
                </c:pt>
                <c:pt idx="3">
                  <c:v>2.6905999999999999E-2</c:v>
                </c:pt>
                <c:pt idx="4">
                  <c:v>3.5874000000000003E-2</c:v>
                </c:pt>
                <c:pt idx="5">
                  <c:v>4.4843000000000001E-2</c:v>
                </c:pt>
                <c:pt idx="6">
                  <c:v>5.3811999999999999E-2</c:v>
                </c:pt>
                <c:pt idx="7">
                  <c:v>6.2780000000000002E-2</c:v>
                </c:pt>
                <c:pt idx="8">
                  <c:v>7.1748999999999993E-2</c:v>
                </c:pt>
                <c:pt idx="9">
                  <c:v>8.0716999999999997E-2</c:v>
                </c:pt>
                <c:pt idx="10">
                  <c:v>8.9686000000000002E-2</c:v>
                </c:pt>
                <c:pt idx="11">
                  <c:v>9.8655000000000007E-2</c:v>
                </c:pt>
                <c:pt idx="12">
                  <c:v>0.107623</c:v>
                </c:pt>
                <c:pt idx="13">
                  <c:v>0.116592</c:v>
                </c:pt>
                <c:pt idx="14">
                  <c:v>0.12556100000000001</c:v>
                </c:pt>
                <c:pt idx="15">
                  <c:v>0.13452900000000001</c:v>
                </c:pt>
                <c:pt idx="16">
                  <c:v>0.14349799999999999</c:v>
                </c:pt>
                <c:pt idx="17">
                  <c:v>0.15246599999999999</c:v>
                </c:pt>
                <c:pt idx="18">
                  <c:v>0.161435</c:v>
                </c:pt>
                <c:pt idx="19">
                  <c:v>0.170404</c:v>
                </c:pt>
                <c:pt idx="20">
                  <c:v>0.179372</c:v>
                </c:pt>
                <c:pt idx="21">
                  <c:v>0.18834100000000001</c:v>
                </c:pt>
                <c:pt idx="22">
                  <c:v>0.19730900000000001</c:v>
                </c:pt>
                <c:pt idx="23">
                  <c:v>0.20627799999999999</c:v>
                </c:pt>
                <c:pt idx="24">
                  <c:v>0.21524699999999999</c:v>
                </c:pt>
                <c:pt idx="25">
                  <c:v>0.224215</c:v>
                </c:pt>
                <c:pt idx="26">
                  <c:v>0.233184</c:v>
                </c:pt>
                <c:pt idx="27">
                  <c:v>0.24215200000000001</c:v>
                </c:pt>
                <c:pt idx="28">
                  <c:v>0.25112099999999998</c:v>
                </c:pt>
                <c:pt idx="29">
                  <c:v>0.26008999999999999</c:v>
                </c:pt>
                <c:pt idx="30">
                  <c:v>0.26905800000000002</c:v>
                </c:pt>
                <c:pt idx="31">
                  <c:v>0.27802700000000002</c:v>
                </c:pt>
                <c:pt idx="32">
                  <c:v>0.28699599999999997</c:v>
                </c:pt>
                <c:pt idx="33">
                  <c:v>0.295964</c:v>
                </c:pt>
                <c:pt idx="34">
                  <c:v>0.30493300000000001</c:v>
                </c:pt>
                <c:pt idx="35">
                  <c:v>0.31390099999999999</c:v>
                </c:pt>
                <c:pt idx="36">
                  <c:v>0.32286999999999999</c:v>
                </c:pt>
                <c:pt idx="37">
                  <c:v>0.331839</c:v>
                </c:pt>
                <c:pt idx="38">
                  <c:v>0.34080700000000003</c:v>
                </c:pt>
                <c:pt idx="39">
                  <c:v>0.34977599999999998</c:v>
                </c:pt>
                <c:pt idx="40">
                  <c:v>0.35874400000000001</c:v>
                </c:pt>
                <c:pt idx="41">
                  <c:v>0.36771300000000001</c:v>
                </c:pt>
                <c:pt idx="42">
                  <c:v>0.37668200000000002</c:v>
                </c:pt>
                <c:pt idx="43">
                  <c:v>0.38564999999999999</c:v>
                </c:pt>
                <c:pt idx="44">
                  <c:v>0.394619</c:v>
                </c:pt>
                <c:pt idx="45">
                  <c:v>0.40358699999999997</c:v>
                </c:pt>
                <c:pt idx="46">
                  <c:v>0.41255599999999998</c:v>
                </c:pt>
                <c:pt idx="47">
                  <c:v>0.42152499999999998</c:v>
                </c:pt>
                <c:pt idx="48">
                  <c:v>0.43049300000000001</c:v>
                </c:pt>
                <c:pt idx="49">
                  <c:v>0.43946200000000002</c:v>
                </c:pt>
                <c:pt idx="50">
                  <c:v>0.44843</c:v>
                </c:pt>
                <c:pt idx="51">
                  <c:v>0.457399</c:v>
                </c:pt>
                <c:pt idx="52">
                  <c:v>0.466368</c:v>
                </c:pt>
                <c:pt idx="53">
                  <c:v>0.47533599999999998</c:v>
                </c:pt>
                <c:pt idx="54">
                  <c:v>0.48430499999999999</c:v>
                </c:pt>
                <c:pt idx="55">
                  <c:v>0.49327399999999999</c:v>
                </c:pt>
                <c:pt idx="56">
                  <c:v>0.50224199999999997</c:v>
                </c:pt>
                <c:pt idx="57">
                  <c:v>0.51121099999999997</c:v>
                </c:pt>
                <c:pt idx="58">
                  <c:v>0.52017899999999995</c:v>
                </c:pt>
                <c:pt idx="59">
                  <c:v>0.52914799999999995</c:v>
                </c:pt>
                <c:pt idx="60">
                  <c:v>0.53811699999999996</c:v>
                </c:pt>
                <c:pt idx="61">
                  <c:v>0.54708500000000004</c:v>
                </c:pt>
                <c:pt idx="62">
                  <c:v>0.55605400000000005</c:v>
                </c:pt>
                <c:pt idx="63">
                  <c:v>0.56502200000000002</c:v>
                </c:pt>
                <c:pt idx="64">
                  <c:v>0.57399100000000003</c:v>
                </c:pt>
                <c:pt idx="65">
                  <c:v>0.58296000000000003</c:v>
                </c:pt>
                <c:pt idx="66">
                  <c:v>0.59192800000000001</c:v>
                </c:pt>
                <c:pt idx="67">
                  <c:v>0.60089700000000001</c:v>
                </c:pt>
                <c:pt idx="68">
                  <c:v>0.60986499999999999</c:v>
                </c:pt>
                <c:pt idx="69">
                  <c:v>0.618834</c:v>
                </c:pt>
                <c:pt idx="70">
                  <c:v>0.627803</c:v>
                </c:pt>
                <c:pt idx="71">
                  <c:v>0.63677099999999998</c:v>
                </c:pt>
                <c:pt idx="72">
                  <c:v>0.64573999999999998</c:v>
                </c:pt>
                <c:pt idx="73">
                  <c:v>0.65470899999999999</c:v>
                </c:pt>
                <c:pt idx="74">
                  <c:v>0.66367699999999996</c:v>
                </c:pt>
                <c:pt idx="75">
                  <c:v>0.67264599999999997</c:v>
                </c:pt>
                <c:pt idx="76">
                  <c:v>0.68161400000000005</c:v>
                </c:pt>
                <c:pt idx="77">
                  <c:v>0.69058299999999995</c:v>
                </c:pt>
                <c:pt idx="78">
                  <c:v>0.69955199999999995</c:v>
                </c:pt>
                <c:pt idx="79">
                  <c:v>0.70852000000000004</c:v>
                </c:pt>
                <c:pt idx="80">
                  <c:v>0.71748900000000004</c:v>
                </c:pt>
                <c:pt idx="81">
                  <c:v>0.72645700000000002</c:v>
                </c:pt>
                <c:pt idx="82">
                  <c:v>0.73542600000000002</c:v>
                </c:pt>
                <c:pt idx="83">
                  <c:v>0.74439500000000003</c:v>
                </c:pt>
                <c:pt idx="84">
                  <c:v>0.753363</c:v>
                </c:pt>
                <c:pt idx="85">
                  <c:v>0.76233200000000001</c:v>
                </c:pt>
                <c:pt idx="86">
                  <c:v>0.77129999999999999</c:v>
                </c:pt>
                <c:pt idx="87">
                  <c:v>0.78026899999999999</c:v>
                </c:pt>
                <c:pt idx="88">
                  <c:v>0.789238</c:v>
                </c:pt>
                <c:pt idx="89">
                  <c:v>0.79820599999999997</c:v>
                </c:pt>
                <c:pt idx="90">
                  <c:v>0.80717499999999998</c:v>
                </c:pt>
                <c:pt idx="91">
                  <c:v>0.81614299999999995</c:v>
                </c:pt>
                <c:pt idx="92">
                  <c:v>0.82511199999999996</c:v>
                </c:pt>
                <c:pt idx="93">
                  <c:v>0.83408099999999996</c:v>
                </c:pt>
                <c:pt idx="94">
                  <c:v>0.84304900000000005</c:v>
                </c:pt>
                <c:pt idx="95">
                  <c:v>0.85201800000000005</c:v>
                </c:pt>
                <c:pt idx="96">
                  <c:v>0.86098699999999995</c:v>
                </c:pt>
                <c:pt idx="97">
                  <c:v>0.86995500000000003</c:v>
                </c:pt>
                <c:pt idx="98">
                  <c:v>0.87892400000000004</c:v>
                </c:pt>
                <c:pt idx="99">
                  <c:v>0.88789200000000001</c:v>
                </c:pt>
                <c:pt idx="100">
                  <c:v>0.89686100000000002</c:v>
                </c:pt>
                <c:pt idx="101">
                  <c:v>0.90583000000000002</c:v>
                </c:pt>
                <c:pt idx="102">
                  <c:v>0.914798</c:v>
                </c:pt>
                <c:pt idx="103">
                  <c:v>0.923767</c:v>
                </c:pt>
                <c:pt idx="104">
                  <c:v>0.93273499999999998</c:v>
                </c:pt>
                <c:pt idx="105">
                  <c:v>0.94170399999999999</c:v>
                </c:pt>
                <c:pt idx="106">
                  <c:v>0.95067299999999999</c:v>
                </c:pt>
                <c:pt idx="107">
                  <c:v>0.95964099999999997</c:v>
                </c:pt>
                <c:pt idx="108">
                  <c:v>0.96860999999999997</c:v>
                </c:pt>
                <c:pt idx="109">
                  <c:v>0.97757799999999995</c:v>
                </c:pt>
                <c:pt idx="110">
                  <c:v>0.98654699999999995</c:v>
                </c:pt>
                <c:pt idx="111">
                  <c:v>0.99551599999999996</c:v>
                </c:pt>
              </c:numCache>
            </c:numRef>
          </c:yVal>
          <c:smooth val="1"/>
        </c:ser>
        <c:ser>
          <c:idx val="3"/>
          <c:order val="1"/>
          <c:tx>
            <c:v>Yu et al.</c:v>
          </c:tx>
          <c:marker>
            <c:symbol val="none"/>
          </c:marker>
          <c:xVal>
            <c:numRef>
              <c:f>Sheet1!$A$59:$HP$59</c:f>
              <c:numCache>
                <c:formatCode>g!/"通""用""格""式"</c:formatCode>
                <c:ptCount val="224"/>
                <c:pt idx="0">
                  <c:v>4.1857999999999999E-2</c:v>
                </c:pt>
                <c:pt idx="1">
                  <c:v>4.6205000000000003E-2</c:v>
                </c:pt>
                <c:pt idx="2">
                  <c:v>4.9402000000000001E-2</c:v>
                </c:pt>
                <c:pt idx="3">
                  <c:v>5.3484999999999998E-2</c:v>
                </c:pt>
                <c:pt idx="4">
                  <c:v>5.4982000000000003E-2</c:v>
                </c:pt>
                <c:pt idx="5">
                  <c:v>5.6670999999999999E-2</c:v>
                </c:pt>
                <c:pt idx="6">
                  <c:v>5.7285999999999997E-2</c:v>
                </c:pt>
                <c:pt idx="7">
                  <c:v>5.7357999999999999E-2</c:v>
                </c:pt>
                <c:pt idx="8">
                  <c:v>5.7423000000000002E-2</c:v>
                </c:pt>
                <c:pt idx="9">
                  <c:v>5.8258999999999998E-2</c:v>
                </c:pt>
                <c:pt idx="10">
                  <c:v>5.8777999999999997E-2</c:v>
                </c:pt>
                <c:pt idx="11">
                  <c:v>6.2885999999999997E-2</c:v>
                </c:pt>
                <c:pt idx="12">
                  <c:v>6.4375000000000002E-2</c:v>
                </c:pt>
                <c:pt idx="13">
                  <c:v>6.4769999999999994E-2</c:v>
                </c:pt>
                <c:pt idx="14">
                  <c:v>6.6156000000000006E-2</c:v>
                </c:pt>
                <c:pt idx="15">
                  <c:v>6.6762000000000002E-2</c:v>
                </c:pt>
                <c:pt idx="16">
                  <c:v>6.9222000000000006E-2</c:v>
                </c:pt>
                <c:pt idx="17">
                  <c:v>6.9500999999999993E-2</c:v>
                </c:pt>
                <c:pt idx="18">
                  <c:v>7.0178000000000004E-2</c:v>
                </c:pt>
                <c:pt idx="19">
                  <c:v>7.1731000000000003E-2</c:v>
                </c:pt>
                <c:pt idx="20">
                  <c:v>7.2211999999999998E-2</c:v>
                </c:pt>
                <c:pt idx="21">
                  <c:v>7.2692000000000007E-2</c:v>
                </c:pt>
                <c:pt idx="22">
                  <c:v>7.3260000000000006E-2</c:v>
                </c:pt>
                <c:pt idx="23">
                  <c:v>7.3421E-2</c:v>
                </c:pt>
                <c:pt idx="24">
                  <c:v>7.3496000000000006E-2</c:v>
                </c:pt>
                <c:pt idx="25">
                  <c:v>7.4822E-2</c:v>
                </c:pt>
                <c:pt idx="26">
                  <c:v>7.5548000000000004E-2</c:v>
                </c:pt>
                <c:pt idx="27">
                  <c:v>7.6296000000000003E-2</c:v>
                </c:pt>
                <c:pt idx="28">
                  <c:v>7.6900999999999997E-2</c:v>
                </c:pt>
                <c:pt idx="29">
                  <c:v>7.7094999999999997E-2</c:v>
                </c:pt>
                <c:pt idx="30">
                  <c:v>7.8026999999999999E-2</c:v>
                </c:pt>
                <c:pt idx="31">
                  <c:v>7.8688999999999995E-2</c:v>
                </c:pt>
                <c:pt idx="32">
                  <c:v>7.9458000000000001E-2</c:v>
                </c:pt>
                <c:pt idx="33">
                  <c:v>8.0162999999999998E-2</c:v>
                </c:pt>
                <c:pt idx="34">
                  <c:v>8.1814999999999999E-2</c:v>
                </c:pt>
                <c:pt idx="35">
                  <c:v>8.3493999999999999E-2</c:v>
                </c:pt>
                <c:pt idx="36">
                  <c:v>8.3717E-2</c:v>
                </c:pt>
                <c:pt idx="37">
                  <c:v>8.3992999999999998E-2</c:v>
                </c:pt>
                <c:pt idx="38">
                  <c:v>8.4602999999999998E-2</c:v>
                </c:pt>
                <c:pt idx="39">
                  <c:v>8.4897E-2</c:v>
                </c:pt>
                <c:pt idx="40">
                  <c:v>8.5760000000000003E-2</c:v>
                </c:pt>
                <c:pt idx="41">
                  <c:v>8.6224999999999996E-2</c:v>
                </c:pt>
                <c:pt idx="42">
                  <c:v>8.7258000000000002E-2</c:v>
                </c:pt>
                <c:pt idx="43">
                  <c:v>8.8620000000000004E-2</c:v>
                </c:pt>
                <c:pt idx="44">
                  <c:v>8.9626999999999998E-2</c:v>
                </c:pt>
                <c:pt idx="45">
                  <c:v>9.0429999999999996E-2</c:v>
                </c:pt>
                <c:pt idx="46">
                  <c:v>9.0601000000000001E-2</c:v>
                </c:pt>
                <c:pt idx="47">
                  <c:v>9.1411000000000006E-2</c:v>
                </c:pt>
                <c:pt idx="48">
                  <c:v>9.2038999999999996E-2</c:v>
                </c:pt>
                <c:pt idx="49">
                  <c:v>9.2394000000000004E-2</c:v>
                </c:pt>
                <c:pt idx="50">
                  <c:v>9.2987E-2</c:v>
                </c:pt>
                <c:pt idx="51">
                  <c:v>9.357E-2</c:v>
                </c:pt>
                <c:pt idx="52">
                  <c:v>9.4385999999999998E-2</c:v>
                </c:pt>
                <c:pt idx="53">
                  <c:v>9.4465999999999994E-2</c:v>
                </c:pt>
                <c:pt idx="54">
                  <c:v>9.5210000000000003E-2</c:v>
                </c:pt>
                <c:pt idx="55">
                  <c:v>9.5926999999999998E-2</c:v>
                </c:pt>
                <c:pt idx="56">
                  <c:v>9.7326999999999997E-2</c:v>
                </c:pt>
                <c:pt idx="57">
                  <c:v>9.8539000000000002E-2</c:v>
                </c:pt>
                <c:pt idx="58">
                  <c:v>9.9082000000000003E-2</c:v>
                </c:pt>
                <c:pt idx="59">
                  <c:v>9.9457000000000004E-2</c:v>
                </c:pt>
                <c:pt idx="60">
                  <c:v>0.100267</c:v>
                </c:pt>
                <c:pt idx="61">
                  <c:v>0.100496</c:v>
                </c:pt>
                <c:pt idx="62">
                  <c:v>0.101622</c:v>
                </c:pt>
                <c:pt idx="63">
                  <c:v>0.102519</c:v>
                </c:pt>
                <c:pt idx="64">
                  <c:v>0.103117</c:v>
                </c:pt>
                <c:pt idx="65">
                  <c:v>0.10355499999999999</c:v>
                </c:pt>
                <c:pt idx="66">
                  <c:v>0.10441</c:v>
                </c:pt>
                <c:pt idx="67">
                  <c:v>0.104892</c:v>
                </c:pt>
                <c:pt idx="68">
                  <c:v>0.10699400000000001</c:v>
                </c:pt>
                <c:pt idx="69">
                  <c:v>0.107753</c:v>
                </c:pt>
                <c:pt idx="70">
                  <c:v>0.10842599999999999</c:v>
                </c:pt>
                <c:pt idx="71">
                  <c:v>0.110413</c:v>
                </c:pt>
                <c:pt idx="72">
                  <c:v>0.110932</c:v>
                </c:pt>
                <c:pt idx="73">
                  <c:v>0.11218599999999999</c:v>
                </c:pt>
                <c:pt idx="74">
                  <c:v>0.11265</c:v>
                </c:pt>
                <c:pt idx="75">
                  <c:v>0.114274</c:v>
                </c:pt>
                <c:pt idx="76">
                  <c:v>0.117494</c:v>
                </c:pt>
                <c:pt idx="77">
                  <c:v>0.118427</c:v>
                </c:pt>
                <c:pt idx="78">
                  <c:v>0.120725</c:v>
                </c:pt>
                <c:pt idx="79">
                  <c:v>0.120877</c:v>
                </c:pt>
                <c:pt idx="80">
                  <c:v>0.12267699999999999</c:v>
                </c:pt>
                <c:pt idx="81">
                  <c:v>0.122946</c:v>
                </c:pt>
                <c:pt idx="82">
                  <c:v>0.123039</c:v>
                </c:pt>
                <c:pt idx="83">
                  <c:v>0.125143</c:v>
                </c:pt>
                <c:pt idx="84">
                  <c:v>0.127084</c:v>
                </c:pt>
                <c:pt idx="85">
                  <c:v>0.127607</c:v>
                </c:pt>
                <c:pt idx="86">
                  <c:v>0.12904299999999999</c:v>
                </c:pt>
                <c:pt idx="87">
                  <c:v>0.13108700000000001</c:v>
                </c:pt>
                <c:pt idx="88">
                  <c:v>0.132045</c:v>
                </c:pt>
                <c:pt idx="89">
                  <c:v>0.134654</c:v>
                </c:pt>
                <c:pt idx="90">
                  <c:v>0.13781199999999999</c:v>
                </c:pt>
                <c:pt idx="91">
                  <c:v>0.14045199999999999</c:v>
                </c:pt>
                <c:pt idx="92">
                  <c:v>0.14487800000000001</c:v>
                </c:pt>
                <c:pt idx="93">
                  <c:v>0.145616</c:v>
                </c:pt>
                <c:pt idx="94">
                  <c:v>0.146263</c:v>
                </c:pt>
                <c:pt idx="95">
                  <c:v>0.15346799999999999</c:v>
                </c:pt>
                <c:pt idx="96">
                  <c:v>0.154999</c:v>
                </c:pt>
                <c:pt idx="97">
                  <c:v>0.15909799999999999</c:v>
                </c:pt>
                <c:pt idx="98">
                  <c:v>0.160137</c:v>
                </c:pt>
                <c:pt idx="99">
                  <c:v>0.162664</c:v>
                </c:pt>
                <c:pt idx="100">
                  <c:v>0.163801</c:v>
                </c:pt>
                <c:pt idx="101">
                  <c:v>0.172153</c:v>
                </c:pt>
                <c:pt idx="102">
                  <c:v>0.191222</c:v>
                </c:pt>
                <c:pt idx="103">
                  <c:v>0.204621</c:v>
                </c:pt>
                <c:pt idx="104">
                  <c:v>0.23027700000000001</c:v>
                </c:pt>
                <c:pt idx="105">
                  <c:v>0.25392500000000001</c:v>
                </c:pt>
                <c:pt idx="106">
                  <c:v>0.29111799999999999</c:v>
                </c:pt>
              </c:numCache>
            </c:numRef>
          </c:xVal>
          <c:yVal>
            <c:numRef>
              <c:f>Sheet1!$A$60:$HP$60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9.3460000000000001E-3</c:v>
                </c:pt>
                <c:pt idx="2">
                  <c:v>1.8692E-2</c:v>
                </c:pt>
                <c:pt idx="3">
                  <c:v>2.8036999999999999E-2</c:v>
                </c:pt>
                <c:pt idx="4">
                  <c:v>3.7383E-2</c:v>
                </c:pt>
                <c:pt idx="5">
                  <c:v>4.6729E-2</c:v>
                </c:pt>
                <c:pt idx="6">
                  <c:v>5.6075E-2</c:v>
                </c:pt>
                <c:pt idx="7">
                  <c:v>6.5421000000000007E-2</c:v>
                </c:pt>
                <c:pt idx="8">
                  <c:v>7.4765999999999999E-2</c:v>
                </c:pt>
                <c:pt idx="9">
                  <c:v>8.4112000000000006E-2</c:v>
                </c:pt>
                <c:pt idx="10">
                  <c:v>9.3457999999999999E-2</c:v>
                </c:pt>
                <c:pt idx="11">
                  <c:v>0.10280400000000001</c:v>
                </c:pt>
                <c:pt idx="12">
                  <c:v>0.11215</c:v>
                </c:pt>
                <c:pt idx="13">
                  <c:v>0.12149500000000001</c:v>
                </c:pt>
                <c:pt idx="14">
                  <c:v>0.13084100000000001</c:v>
                </c:pt>
                <c:pt idx="15">
                  <c:v>0.14018700000000001</c:v>
                </c:pt>
                <c:pt idx="16">
                  <c:v>0.149533</c:v>
                </c:pt>
                <c:pt idx="17">
                  <c:v>0.15887899999999999</c:v>
                </c:pt>
                <c:pt idx="18">
                  <c:v>0.16822400000000001</c:v>
                </c:pt>
                <c:pt idx="19">
                  <c:v>0.17757000000000001</c:v>
                </c:pt>
                <c:pt idx="20">
                  <c:v>0.186916</c:v>
                </c:pt>
                <c:pt idx="21">
                  <c:v>0.19626199999999999</c:v>
                </c:pt>
                <c:pt idx="22">
                  <c:v>0.20560700000000001</c:v>
                </c:pt>
                <c:pt idx="23">
                  <c:v>0.21495300000000001</c:v>
                </c:pt>
                <c:pt idx="24">
                  <c:v>0.224299</c:v>
                </c:pt>
                <c:pt idx="25">
                  <c:v>0.23364499999999999</c:v>
                </c:pt>
                <c:pt idx="26">
                  <c:v>0.24299100000000001</c:v>
                </c:pt>
                <c:pt idx="27">
                  <c:v>0.252336</c:v>
                </c:pt>
                <c:pt idx="28">
                  <c:v>0.26168200000000003</c:v>
                </c:pt>
                <c:pt idx="29">
                  <c:v>0.27102799999999999</c:v>
                </c:pt>
                <c:pt idx="30">
                  <c:v>0.28037400000000001</c:v>
                </c:pt>
                <c:pt idx="31">
                  <c:v>0.28971999999999998</c:v>
                </c:pt>
                <c:pt idx="32">
                  <c:v>0.29906500000000003</c:v>
                </c:pt>
                <c:pt idx="33">
                  <c:v>0.30841099999999999</c:v>
                </c:pt>
                <c:pt idx="34">
                  <c:v>0.31775700000000001</c:v>
                </c:pt>
                <c:pt idx="35">
                  <c:v>0.32710299999999998</c:v>
                </c:pt>
                <c:pt idx="36">
                  <c:v>0.336449</c:v>
                </c:pt>
                <c:pt idx="37">
                  <c:v>0.34579399999999999</c:v>
                </c:pt>
                <c:pt idx="38">
                  <c:v>0.35514000000000001</c:v>
                </c:pt>
                <c:pt idx="39">
                  <c:v>0.36448599999999998</c:v>
                </c:pt>
                <c:pt idx="40">
                  <c:v>0.373832</c:v>
                </c:pt>
                <c:pt idx="41">
                  <c:v>0.38317800000000002</c:v>
                </c:pt>
                <c:pt idx="42">
                  <c:v>0.39252300000000001</c:v>
                </c:pt>
                <c:pt idx="43">
                  <c:v>0.40186899999999998</c:v>
                </c:pt>
                <c:pt idx="44">
                  <c:v>0.411215</c:v>
                </c:pt>
                <c:pt idx="45">
                  <c:v>0.42056100000000002</c:v>
                </c:pt>
                <c:pt idx="46">
                  <c:v>0.42990699999999998</c:v>
                </c:pt>
                <c:pt idx="47">
                  <c:v>0.43925199999999998</c:v>
                </c:pt>
                <c:pt idx="48">
                  <c:v>0.448598</c:v>
                </c:pt>
                <c:pt idx="49">
                  <c:v>0.45794400000000002</c:v>
                </c:pt>
                <c:pt idx="50">
                  <c:v>0.46728999999999998</c:v>
                </c:pt>
                <c:pt idx="51">
                  <c:v>0.476636</c:v>
                </c:pt>
                <c:pt idx="52">
                  <c:v>0.485981</c:v>
                </c:pt>
                <c:pt idx="53">
                  <c:v>0.49532700000000002</c:v>
                </c:pt>
                <c:pt idx="54">
                  <c:v>0.50467300000000004</c:v>
                </c:pt>
                <c:pt idx="55">
                  <c:v>0.514019</c:v>
                </c:pt>
                <c:pt idx="56">
                  <c:v>0.52336400000000005</c:v>
                </c:pt>
                <c:pt idx="57">
                  <c:v>0.53271000000000002</c:v>
                </c:pt>
                <c:pt idx="58">
                  <c:v>0.54205599999999998</c:v>
                </c:pt>
                <c:pt idx="59">
                  <c:v>0.55140199999999995</c:v>
                </c:pt>
                <c:pt idx="60">
                  <c:v>0.56074800000000002</c:v>
                </c:pt>
                <c:pt idx="61">
                  <c:v>0.57009299999999996</c:v>
                </c:pt>
                <c:pt idx="62">
                  <c:v>0.57943900000000004</c:v>
                </c:pt>
                <c:pt idx="63">
                  <c:v>0.588785</c:v>
                </c:pt>
                <c:pt idx="64">
                  <c:v>0.59813099999999997</c:v>
                </c:pt>
                <c:pt idx="65">
                  <c:v>0.60747700000000004</c:v>
                </c:pt>
                <c:pt idx="66">
                  <c:v>0.61682199999999998</c:v>
                </c:pt>
                <c:pt idx="67">
                  <c:v>0.62616799999999995</c:v>
                </c:pt>
                <c:pt idx="68">
                  <c:v>0.63551400000000002</c:v>
                </c:pt>
                <c:pt idx="69">
                  <c:v>0.64485999999999999</c:v>
                </c:pt>
                <c:pt idx="70">
                  <c:v>0.65420599999999995</c:v>
                </c:pt>
                <c:pt idx="71">
                  <c:v>0.663551</c:v>
                </c:pt>
                <c:pt idx="72">
                  <c:v>0.67289699999999997</c:v>
                </c:pt>
                <c:pt idx="73">
                  <c:v>0.68224300000000004</c:v>
                </c:pt>
                <c:pt idx="74">
                  <c:v>0.69158900000000001</c:v>
                </c:pt>
                <c:pt idx="75">
                  <c:v>0.70093499999999997</c:v>
                </c:pt>
                <c:pt idx="76">
                  <c:v>0.71028000000000002</c:v>
                </c:pt>
                <c:pt idx="77">
                  <c:v>0.71962599999999999</c:v>
                </c:pt>
                <c:pt idx="78">
                  <c:v>0.72897199999999995</c:v>
                </c:pt>
                <c:pt idx="79">
                  <c:v>0.73831800000000003</c:v>
                </c:pt>
                <c:pt idx="80">
                  <c:v>0.747664</c:v>
                </c:pt>
                <c:pt idx="81">
                  <c:v>0.75700900000000004</c:v>
                </c:pt>
                <c:pt idx="82">
                  <c:v>0.76635500000000001</c:v>
                </c:pt>
                <c:pt idx="83">
                  <c:v>0.77570099999999997</c:v>
                </c:pt>
                <c:pt idx="84">
                  <c:v>0.78504700000000005</c:v>
                </c:pt>
                <c:pt idx="85">
                  <c:v>0.79439300000000002</c:v>
                </c:pt>
                <c:pt idx="86">
                  <c:v>0.80373799999999995</c:v>
                </c:pt>
                <c:pt idx="87">
                  <c:v>0.81308400000000003</c:v>
                </c:pt>
                <c:pt idx="88">
                  <c:v>0.82242999999999999</c:v>
                </c:pt>
                <c:pt idx="89">
                  <c:v>0.83177599999999996</c:v>
                </c:pt>
                <c:pt idx="90">
                  <c:v>0.84112100000000001</c:v>
                </c:pt>
                <c:pt idx="91">
                  <c:v>0.85046699999999997</c:v>
                </c:pt>
                <c:pt idx="92">
                  <c:v>0.85981300000000005</c:v>
                </c:pt>
                <c:pt idx="93">
                  <c:v>0.86915900000000001</c:v>
                </c:pt>
                <c:pt idx="94">
                  <c:v>0.87850499999999998</c:v>
                </c:pt>
                <c:pt idx="95">
                  <c:v>0.88785000000000003</c:v>
                </c:pt>
                <c:pt idx="96">
                  <c:v>0.89719599999999999</c:v>
                </c:pt>
                <c:pt idx="97">
                  <c:v>0.90654199999999996</c:v>
                </c:pt>
                <c:pt idx="98">
                  <c:v>0.91588800000000004</c:v>
                </c:pt>
                <c:pt idx="99">
                  <c:v>0.925234</c:v>
                </c:pt>
                <c:pt idx="100">
                  <c:v>0.93457900000000005</c:v>
                </c:pt>
                <c:pt idx="101">
                  <c:v>0.94392500000000001</c:v>
                </c:pt>
                <c:pt idx="102">
                  <c:v>0.95327099999999998</c:v>
                </c:pt>
                <c:pt idx="103">
                  <c:v>0.96261699999999994</c:v>
                </c:pt>
                <c:pt idx="104">
                  <c:v>0.97196300000000002</c:v>
                </c:pt>
                <c:pt idx="105">
                  <c:v>0.98130799999999996</c:v>
                </c:pt>
                <c:pt idx="106">
                  <c:v>0.99065400000000003</c:v>
                </c:pt>
              </c:numCache>
            </c:numRef>
          </c:yVal>
          <c:smooth val="1"/>
        </c:ser>
        <c:ser>
          <c:idx val="2"/>
          <c:order val="2"/>
          <c:tx>
            <c:v>DRMF</c:v>
          </c:tx>
          <c:marker>
            <c:symbol val="none"/>
          </c:marker>
          <c:xVal>
            <c:numRef>
              <c:f>Sheet1!$A$57:$HP$57</c:f>
              <c:numCache>
                <c:formatCode>g!/"通""用""格""式"</c:formatCode>
                <c:ptCount val="224"/>
                <c:pt idx="0">
                  <c:v>3.7014999999999999E-2</c:v>
                </c:pt>
                <c:pt idx="1">
                  <c:v>3.8772000000000001E-2</c:v>
                </c:pt>
                <c:pt idx="2">
                  <c:v>4.1071999999999997E-2</c:v>
                </c:pt>
                <c:pt idx="3">
                  <c:v>4.2224999999999999E-2</c:v>
                </c:pt>
                <c:pt idx="4">
                  <c:v>4.2805999999999997E-2</c:v>
                </c:pt>
                <c:pt idx="5">
                  <c:v>4.3185000000000001E-2</c:v>
                </c:pt>
                <c:pt idx="6">
                  <c:v>4.4849E-2</c:v>
                </c:pt>
                <c:pt idx="7">
                  <c:v>4.6052999999999997E-2</c:v>
                </c:pt>
                <c:pt idx="8">
                  <c:v>4.6593999999999997E-2</c:v>
                </c:pt>
                <c:pt idx="9">
                  <c:v>4.7954999999999998E-2</c:v>
                </c:pt>
                <c:pt idx="10">
                  <c:v>4.8000000000000001E-2</c:v>
                </c:pt>
                <c:pt idx="11">
                  <c:v>4.8845E-2</c:v>
                </c:pt>
                <c:pt idx="12">
                  <c:v>4.9123E-2</c:v>
                </c:pt>
                <c:pt idx="13">
                  <c:v>4.9874000000000002E-2</c:v>
                </c:pt>
                <c:pt idx="14">
                  <c:v>5.0458999999999997E-2</c:v>
                </c:pt>
                <c:pt idx="15">
                  <c:v>5.0615E-2</c:v>
                </c:pt>
                <c:pt idx="16">
                  <c:v>5.1505000000000002E-2</c:v>
                </c:pt>
                <c:pt idx="17">
                  <c:v>5.1977000000000002E-2</c:v>
                </c:pt>
                <c:pt idx="18">
                  <c:v>5.2306999999999999E-2</c:v>
                </c:pt>
                <c:pt idx="19">
                  <c:v>5.2507999999999999E-2</c:v>
                </c:pt>
                <c:pt idx="20">
                  <c:v>5.2622000000000002E-2</c:v>
                </c:pt>
                <c:pt idx="21">
                  <c:v>5.2837000000000002E-2</c:v>
                </c:pt>
                <c:pt idx="22">
                  <c:v>5.2990000000000002E-2</c:v>
                </c:pt>
                <c:pt idx="23">
                  <c:v>5.3212000000000002E-2</c:v>
                </c:pt>
                <c:pt idx="24">
                  <c:v>5.3482000000000002E-2</c:v>
                </c:pt>
                <c:pt idx="25">
                  <c:v>5.3746000000000002E-2</c:v>
                </c:pt>
                <c:pt idx="26">
                  <c:v>5.4396E-2</c:v>
                </c:pt>
                <c:pt idx="27">
                  <c:v>5.4640000000000001E-2</c:v>
                </c:pt>
                <c:pt idx="28">
                  <c:v>5.5092000000000002E-2</c:v>
                </c:pt>
                <c:pt idx="29">
                  <c:v>5.5317999999999999E-2</c:v>
                </c:pt>
                <c:pt idx="30">
                  <c:v>5.5746999999999998E-2</c:v>
                </c:pt>
                <c:pt idx="31">
                  <c:v>5.6156999999999999E-2</c:v>
                </c:pt>
                <c:pt idx="32">
                  <c:v>5.6682000000000003E-2</c:v>
                </c:pt>
                <c:pt idx="33">
                  <c:v>5.7321999999999998E-2</c:v>
                </c:pt>
                <c:pt idx="34">
                  <c:v>5.8742999999999997E-2</c:v>
                </c:pt>
                <c:pt idx="35">
                  <c:v>5.8869999999999999E-2</c:v>
                </c:pt>
                <c:pt idx="36">
                  <c:v>5.9090999999999998E-2</c:v>
                </c:pt>
                <c:pt idx="37">
                  <c:v>5.9199000000000002E-2</c:v>
                </c:pt>
                <c:pt idx="38">
                  <c:v>5.9359000000000002E-2</c:v>
                </c:pt>
                <c:pt idx="39">
                  <c:v>5.9491000000000002E-2</c:v>
                </c:pt>
                <c:pt idx="40">
                  <c:v>6.0075000000000003E-2</c:v>
                </c:pt>
                <c:pt idx="41">
                  <c:v>6.1845999999999998E-2</c:v>
                </c:pt>
                <c:pt idx="42">
                  <c:v>6.2125E-2</c:v>
                </c:pt>
                <c:pt idx="43">
                  <c:v>6.2234999999999999E-2</c:v>
                </c:pt>
                <c:pt idx="44">
                  <c:v>6.2451E-2</c:v>
                </c:pt>
                <c:pt idx="45">
                  <c:v>6.2972E-2</c:v>
                </c:pt>
                <c:pt idx="46">
                  <c:v>6.3505000000000006E-2</c:v>
                </c:pt>
                <c:pt idx="47">
                  <c:v>6.4031000000000005E-2</c:v>
                </c:pt>
                <c:pt idx="48">
                  <c:v>6.4078999999999997E-2</c:v>
                </c:pt>
                <c:pt idx="49">
                  <c:v>6.4686999999999995E-2</c:v>
                </c:pt>
                <c:pt idx="50">
                  <c:v>6.4930000000000002E-2</c:v>
                </c:pt>
                <c:pt idx="51">
                  <c:v>6.5856999999999999E-2</c:v>
                </c:pt>
                <c:pt idx="52">
                  <c:v>6.6039E-2</c:v>
                </c:pt>
                <c:pt idx="53">
                  <c:v>6.6364999999999993E-2</c:v>
                </c:pt>
                <c:pt idx="54">
                  <c:v>6.7348000000000005E-2</c:v>
                </c:pt>
                <c:pt idx="55">
                  <c:v>6.8080000000000002E-2</c:v>
                </c:pt>
                <c:pt idx="56">
                  <c:v>6.8564E-2</c:v>
                </c:pt>
                <c:pt idx="57">
                  <c:v>6.9073999999999997E-2</c:v>
                </c:pt>
                <c:pt idx="58">
                  <c:v>6.9726999999999997E-2</c:v>
                </c:pt>
                <c:pt idx="59">
                  <c:v>7.0122000000000004E-2</c:v>
                </c:pt>
                <c:pt idx="60">
                  <c:v>7.0860999999999993E-2</c:v>
                </c:pt>
                <c:pt idx="61">
                  <c:v>7.0951E-2</c:v>
                </c:pt>
                <c:pt idx="62">
                  <c:v>7.1060999999999999E-2</c:v>
                </c:pt>
                <c:pt idx="63">
                  <c:v>7.1765999999999996E-2</c:v>
                </c:pt>
                <c:pt idx="64">
                  <c:v>7.1878999999999998E-2</c:v>
                </c:pt>
                <c:pt idx="65">
                  <c:v>7.2257000000000002E-2</c:v>
                </c:pt>
                <c:pt idx="66">
                  <c:v>7.2308999999999998E-2</c:v>
                </c:pt>
                <c:pt idx="67">
                  <c:v>7.2616E-2</c:v>
                </c:pt>
                <c:pt idx="68">
                  <c:v>7.3382000000000003E-2</c:v>
                </c:pt>
                <c:pt idx="69">
                  <c:v>7.3561000000000001E-2</c:v>
                </c:pt>
                <c:pt idx="70">
                  <c:v>7.4469999999999995E-2</c:v>
                </c:pt>
                <c:pt idx="71">
                  <c:v>7.4625999999999998E-2</c:v>
                </c:pt>
                <c:pt idx="72">
                  <c:v>7.4650999999999995E-2</c:v>
                </c:pt>
                <c:pt idx="73">
                  <c:v>7.5116000000000002E-2</c:v>
                </c:pt>
                <c:pt idx="74">
                  <c:v>7.5648999999999994E-2</c:v>
                </c:pt>
                <c:pt idx="75">
                  <c:v>7.6661999999999994E-2</c:v>
                </c:pt>
                <c:pt idx="76">
                  <c:v>7.6782000000000003E-2</c:v>
                </c:pt>
                <c:pt idx="77">
                  <c:v>7.7292E-2</c:v>
                </c:pt>
                <c:pt idx="78">
                  <c:v>7.7648999999999996E-2</c:v>
                </c:pt>
                <c:pt idx="79">
                  <c:v>7.7687999999999993E-2</c:v>
                </c:pt>
                <c:pt idx="80">
                  <c:v>7.7845999999999999E-2</c:v>
                </c:pt>
                <c:pt idx="81">
                  <c:v>7.9271999999999995E-2</c:v>
                </c:pt>
                <c:pt idx="82">
                  <c:v>7.9584000000000002E-2</c:v>
                </c:pt>
                <c:pt idx="83">
                  <c:v>8.0821000000000004E-2</c:v>
                </c:pt>
                <c:pt idx="84">
                  <c:v>8.0986000000000002E-2</c:v>
                </c:pt>
                <c:pt idx="85">
                  <c:v>8.1348000000000004E-2</c:v>
                </c:pt>
                <c:pt idx="86">
                  <c:v>8.1878000000000006E-2</c:v>
                </c:pt>
                <c:pt idx="87">
                  <c:v>8.4109000000000003E-2</c:v>
                </c:pt>
                <c:pt idx="88">
                  <c:v>8.4811999999999999E-2</c:v>
                </c:pt>
                <c:pt idx="89">
                  <c:v>8.5249000000000005E-2</c:v>
                </c:pt>
                <c:pt idx="90">
                  <c:v>8.6649000000000004E-2</c:v>
                </c:pt>
                <c:pt idx="91">
                  <c:v>8.8245000000000004E-2</c:v>
                </c:pt>
                <c:pt idx="92">
                  <c:v>8.8561000000000001E-2</c:v>
                </c:pt>
                <c:pt idx="93">
                  <c:v>8.9203000000000005E-2</c:v>
                </c:pt>
                <c:pt idx="94">
                  <c:v>8.9950000000000002E-2</c:v>
                </c:pt>
                <c:pt idx="95">
                  <c:v>9.2735999999999999E-2</c:v>
                </c:pt>
                <c:pt idx="96">
                  <c:v>9.3037999999999996E-2</c:v>
                </c:pt>
                <c:pt idx="97">
                  <c:v>9.4958000000000001E-2</c:v>
                </c:pt>
                <c:pt idx="98">
                  <c:v>9.5788999999999999E-2</c:v>
                </c:pt>
                <c:pt idx="99">
                  <c:v>9.6087000000000006E-2</c:v>
                </c:pt>
                <c:pt idx="100">
                  <c:v>9.6526000000000001E-2</c:v>
                </c:pt>
                <c:pt idx="101">
                  <c:v>9.9789000000000003E-2</c:v>
                </c:pt>
                <c:pt idx="102">
                  <c:v>0.102757</c:v>
                </c:pt>
                <c:pt idx="103">
                  <c:v>0.10578799999999999</c:v>
                </c:pt>
                <c:pt idx="104">
                  <c:v>0.109321</c:v>
                </c:pt>
                <c:pt idx="105">
                  <c:v>0.110065</c:v>
                </c:pt>
                <c:pt idx="106">
                  <c:v>0.11465</c:v>
                </c:pt>
                <c:pt idx="107">
                  <c:v>0.120839</c:v>
                </c:pt>
                <c:pt idx="108">
                  <c:v>0.125303</c:v>
                </c:pt>
                <c:pt idx="109">
                  <c:v>0.13525499999999999</c:v>
                </c:pt>
                <c:pt idx="110">
                  <c:v>0.14530000000000001</c:v>
                </c:pt>
                <c:pt idx="111">
                  <c:v>0.15135199999999999</c:v>
                </c:pt>
              </c:numCache>
            </c:numRef>
          </c:xVal>
          <c:yVal>
            <c:numRef>
              <c:f>Sheet1!$A$58:$HP$58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8.9689999999999995E-3</c:v>
                </c:pt>
                <c:pt idx="2">
                  <c:v>1.7937000000000002E-2</c:v>
                </c:pt>
                <c:pt idx="3">
                  <c:v>2.6905999999999999E-2</c:v>
                </c:pt>
                <c:pt idx="4">
                  <c:v>3.5874000000000003E-2</c:v>
                </c:pt>
                <c:pt idx="5">
                  <c:v>4.4843000000000001E-2</c:v>
                </c:pt>
                <c:pt idx="6">
                  <c:v>5.3811999999999999E-2</c:v>
                </c:pt>
                <c:pt idx="7">
                  <c:v>6.2780000000000002E-2</c:v>
                </c:pt>
                <c:pt idx="8">
                  <c:v>7.1748999999999993E-2</c:v>
                </c:pt>
                <c:pt idx="9">
                  <c:v>8.0716999999999997E-2</c:v>
                </c:pt>
                <c:pt idx="10">
                  <c:v>8.9686000000000002E-2</c:v>
                </c:pt>
                <c:pt idx="11">
                  <c:v>9.8655000000000007E-2</c:v>
                </c:pt>
                <c:pt idx="12">
                  <c:v>0.107623</c:v>
                </c:pt>
                <c:pt idx="13">
                  <c:v>0.116592</c:v>
                </c:pt>
                <c:pt idx="14">
                  <c:v>0.12556100000000001</c:v>
                </c:pt>
                <c:pt idx="15">
                  <c:v>0.13452900000000001</c:v>
                </c:pt>
                <c:pt idx="16">
                  <c:v>0.14349799999999999</c:v>
                </c:pt>
                <c:pt idx="17">
                  <c:v>0.15246599999999999</c:v>
                </c:pt>
                <c:pt idx="18">
                  <c:v>0.161435</c:v>
                </c:pt>
                <c:pt idx="19">
                  <c:v>0.170404</c:v>
                </c:pt>
                <c:pt idx="20">
                  <c:v>0.179372</c:v>
                </c:pt>
                <c:pt idx="21">
                  <c:v>0.18834100000000001</c:v>
                </c:pt>
                <c:pt idx="22">
                  <c:v>0.19730900000000001</c:v>
                </c:pt>
                <c:pt idx="23">
                  <c:v>0.20627799999999999</c:v>
                </c:pt>
                <c:pt idx="24">
                  <c:v>0.21524699999999999</c:v>
                </c:pt>
                <c:pt idx="25">
                  <c:v>0.224215</c:v>
                </c:pt>
                <c:pt idx="26">
                  <c:v>0.233184</c:v>
                </c:pt>
                <c:pt idx="27">
                  <c:v>0.24215200000000001</c:v>
                </c:pt>
                <c:pt idx="28">
                  <c:v>0.25112099999999998</c:v>
                </c:pt>
                <c:pt idx="29">
                  <c:v>0.26008999999999999</c:v>
                </c:pt>
                <c:pt idx="30">
                  <c:v>0.26905800000000002</c:v>
                </c:pt>
                <c:pt idx="31">
                  <c:v>0.27802700000000002</c:v>
                </c:pt>
                <c:pt idx="32">
                  <c:v>0.28699599999999997</c:v>
                </c:pt>
                <c:pt idx="33">
                  <c:v>0.295964</c:v>
                </c:pt>
                <c:pt idx="34">
                  <c:v>0.30493300000000001</c:v>
                </c:pt>
                <c:pt idx="35">
                  <c:v>0.31390099999999999</c:v>
                </c:pt>
                <c:pt idx="36">
                  <c:v>0.32286999999999999</c:v>
                </c:pt>
                <c:pt idx="37">
                  <c:v>0.331839</c:v>
                </c:pt>
                <c:pt idx="38">
                  <c:v>0.34080700000000003</c:v>
                </c:pt>
                <c:pt idx="39">
                  <c:v>0.34977599999999998</c:v>
                </c:pt>
                <c:pt idx="40">
                  <c:v>0.35874400000000001</c:v>
                </c:pt>
                <c:pt idx="41">
                  <c:v>0.36771300000000001</c:v>
                </c:pt>
                <c:pt idx="42">
                  <c:v>0.37668200000000002</c:v>
                </c:pt>
                <c:pt idx="43">
                  <c:v>0.38564999999999999</c:v>
                </c:pt>
                <c:pt idx="44">
                  <c:v>0.394619</c:v>
                </c:pt>
                <c:pt idx="45">
                  <c:v>0.40358699999999997</c:v>
                </c:pt>
                <c:pt idx="46">
                  <c:v>0.41255599999999998</c:v>
                </c:pt>
                <c:pt idx="47">
                  <c:v>0.42152499999999998</c:v>
                </c:pt>
                <c:pt idx="48">
                  <c:v>0.43049300000000001</c:v>
                </c:pt>
                <c:pt idx="49">
                  <c:v>0.43946200000000002</c:v>
                </c:pt>
                <c:pt idx="50">
                  <c:v>0.44843</c:v>
                </c:pt>
                <c:pt idx="51">
                  <c:v>0.457399</c:v>
                </c:pt>
                <c:pt idx="52">
                  <c:v>0.466368</c:v>
                </c:pt>
                <c:pt idx="53">
                  <c:v>0.47533599999999998</c:v>
                </c:pt>
                <c:pt idx="54">
                  <c:v>0.48430499999999999</c:v>
                </c:pt>
                <c:pt idx="55">
                  <c:v>0.49327399999999999</c:v>
                </c:pt>
                <c:pt idx="56">
                  <c:v>0.50224199999999997</c:v>
                </c:pt>
                <c:pt idx="57">
                  <c:v>0.51121099999999997</c:v>
                </c:pt>
                <c:pt idx="58">
                  <c:v>0.52017899999999995</c:v>
                </c:pt>
                <c:pt idx="59">
                  <c:v>0.52914799999999995</c:v>
                </c:pt>
                <c:pt idx="60">
                  <c:v>0.53811699999999996</c:v>
                </c:pt>
                <c:pt idx="61">
                  <c:v>0.54708500000000004</c:v>
                </c:pt>
                <c:pt idx="62">
                  <c:v>0.55605400000000005</c:v>
                </c:pt>
                <c:pt idx="63">
                  <c:v>0.56502200000000002</c:v>
                </c:pt>
                <c:pt idx="64">
                  <c:v>0.57399100000000003</c:v>
                </c:pt>
                <c:pt idx="65">
                  <c:v>0.58296000000000003</c:v>
                </c:pt>
                <c:pt idx="66">
                  <c:v>0.59192800000000001</c:v>
                </c:pt>
                <c:pt idx="67">
                  <c:v>0.60089700000000001</c:v>
                </c:pt>
                <c:pt idx="68">
                  <c:v>0.60986499999999999</c:v>
                </c:pt>
                <c:pt idx="69">
                  <c:v>0.618834</c:v>
                </c:pt>
                <c:pt idx="70">
                  <c:v>0.627803</c:v>
                </c:pt>
                <c:pt idx="71">
                  <c:v>0.63677099999999998</c:v>
                </c:pt>
                <c:pt idx="72">
                  <c:v>0.64573999999999998</c:v>
                </c:pt>
                <c:pt idx="73">
                  <c:v>0.65470899999999999</c:v>
                </c:pt>
                <c:pt idx="74">
                  <c:v>0.66367699999999996</c:v>
                </c:pt>
                <c:pt idx="75">
                  <c:v>0.67264599999999997</c:v>
                </c:pt>
                <c:pt idx="76">
                  <c:v>0.68161400000000005</c:v>
                </c:pt>
                <c:pt idx="77">
                  <c:v>0.69058299999999995</c:v>
                </c:pt>
                <c:pt idx="78">
                  <c:v>0.69955199999999995</c:v>
                </c:pt>
                <c:pt idx="79">
                  <c:v>0.70852000000000004</c:v>
                </c:pt>
                <c:pt idx="80">
                  <c:v>0.71748900000000004</c:v>
                </c:pt>
                <c:pt idx="81">
                  <c:v>0.72645700000000002</c:v>
                </c:pt>
                <c:pt idx="82">
                  <c:v>0.73542600000000002</c:v>
                </c:pt>
                <c:pt idx="83">
                  <c:v>0.74439500000000003</c:v>
                </c:pt>
                <c:pt idx="84">
                  <c:v>0.753363</c:v>
                </c:pt>
                <c:pt idx="85">
                  <c:v>0.76233200000000001</c:v>
                </c:pt>
                <c:pt idx="86">
                  <c:v>0.77129999999999999</c:v>
                </c:pt>
                <c:pt idx="87">
                  <c:v>0.78026899999999999</c:v>
                </c:pt>
                <c:pt idx="88">
                  <c:v>0.789238</c:v>
                </c:pt>
                <c:pt idx="89">
                  <c:v>0.79820599999999997</c:v>
                </c:pt>
                <c:pt idx="90">
                  <c:v>0.80717499999999998</c:v>
                </c:pt>
                <c:pt idx="91">
                  <c:v>0.81614299999999995</c:v>
                </c:pt>
                <c:pt idx="92">
                  <c:v>0.82511199999999996</c:v>
                </c:pt>
                <c:pt idx="93">
                  <c:v>0.83408099999999996</c:v>
                </c:pt>
                <c:pt idx="94">
                  <c:v>0.84304900000000005</c:v>
                </c:pt>
                <c:pt idx="95">
                  <c:v>0.85201800000000005</c:v>
                </c:pt>
                <c:pt idx="96">
                  <c:v>0.86098699999999995</c:v>
                </c:pt>
                <c:pt idx="97">
                  <c:v>0.86995500000000003</c:v>
                </c:pt>
                <c:pt idx="98">
                  <c:v>0.87892400000000004</c:v>
                </c:pt>
                <c:pt idx="99">
                  <c:v>0.88789200000000001</c:v>
                </c:pt>
                <c:pt idx="100">
                  <c:v>0.89686100000000002</c:v>
                </c:pt>
                <c:pt idx="101">
                  <c:v>0.90583000000000002</c:v>
                </c:pt>
                <c:pt idx="102">
                  <c:v>0.914798</c:v>
                </c:pt>
                <c:pt idx="103">
                  <c:v>0.923767</c:v>
                </c:pt>
                <c:pt idx="104">
                  <c:v>0.93273499999999998</c:v>
                </c:pt>
                <c:pt idx="105">
                  <c:v>0.94170399999999999</c:v>
                </c:pt>
                <c:pt idx="106">
                  <c:v>0.95067299999999999</c:v>
                </c:pt>
                <c:pt idx="107">
                  <c:v>0.95964099999999997</c:v>
                </c:pt>
                <c:pt idx="108">
                  <c:v>0.96860999999999997</c:v>
                </c:pt>
                <c:pt idx="109">
                  <c:v>0.97757799999999995</c:v>
                </c:pt>
                <c:pt idx="110">
                  <c:v>0.98654699999999995</c:v>
                </c:pt>
                <c:pt idx="111">
                  <c:v>0.99551599999999996</c:v>
                </c:pt>
              </c:numCache>
            </c:numRef>
          </c:yVal>
          <c:smooth val="1"/>
        </c:ser>
        <c:ser>
          <c:idx val="1"/>
          <c:order val="3"/>
          <c:tx>
            <c:v>SDM</c:v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Sheet1!$A$55:$HP$55</c:f>
              <c:numCache>
                <c:formatCode>g!/"通""用""格""式"</c:formatCode>
                <c:ptCount val="224"/>
                <c:pt idx="0">
                  <c:v>2.9339E-2</c:v>
                </c:pt>
                <c:pt idx="1">
                  <c:v>3.2150999999999999E-2</c:v>
                </c:pt>
                <c:pt idx="2">
                  <c:v>3.3036999999999997E-2</c:v>
                </c:pt>
                <c:pt idx="3">
                  <c:v>3.3729000000000002E-2</c:v>
                </c:pt>
                <c:pt idx="4">
                  <c:v>3.4946999999999999E-2</c:v>
                </c:pt>
                <c:pt idx="5">
                  <c:v>3.5423999999999997E-2</c:v>
                </c:pt>
                <c:pt idx="6">
                  <c:v>3.6561999999999997E-2</c:v>
                </c:pt>
                <c:pt idx="7">
                  <c:v>3.6659999999999998E-2</c:v>
                </c:pt>
                <c:pt idx="8">
                  <c:v>3.6908000000000003E-2</c:v>
                </c:pt>
                <c:pt idx="9">
                  <c:v>3.7350000000000001E-2</c:v>
                </c:pt>
                <c:pt idx="10">
                  <c:v>3.7713000000000003E-2</c:v>
                </c:pt>
                <c:pt idx="11">
                  <c:v>3.8306E-2</c:v>
                </c:pt>
                <c:pt idx="12">
                  <c:v>3.8810999999999998E-2</c:v>
                </c:pt>
                <c:pt idx="13">
                  <c:v>3.9017000000000003E-2</c:v>
                </c:pt>
                <c:pt idx="14">
                  <c:v>3.9320000000000001E-2</c:v>
                </c:pt>
                <c:pt idx="15">
                  <c:v>3.9516999999999997E-2</c:v>
                </c:pt>
                <c:pt idx="16">
                  <c:v>3.9780000000000003E-2</c:v>
                </c:pt>
                <c:pt idx="17">
                  <c:v>4.0056000000000001E-2</c:v>
                </c:pt>
                <c:pt idx="18">
                  <c:v>4.0697999999999998E-2</c:v>
                </c:pt>
                <c:pt idx="19">
                  <c:v>4.1745999999999998E-2</c:v>
                </c:pt>
                <c:pt idx="20">
                  <c:v>4.2102000000000001E-2</c:v>
                </c:pt>
                <c:pt idx="21">
                  <c:v>4.2481999999999999E-2</c:v>
                </c:pt>
                <c:pt idx="22">
                  <c:v>4.2672000000000002E-2</c:v>
                </c:pt>
                <c:pt idx="23">
                  <c:v>4.2722999999999997E-2</c:v>
                </c:pt>
                <c:pt idx="24">
                  <c:v>4.3112999999999999E-2</c:v>
                </c:pt>
                <c:pt idx="25">
                  <c:v>4.3810000000000002E-2</c:v>
                </c:pt>
                <c:pt idx="26">
                  <c:v>4.4771999999999999E-2</c:v>
                </c:pt>
                <c:pt idx="27">
                  <c:v>4.5259000000000001E-2</c:v>
                </c:pt>
                <c:pt idx="28">
                  <c:v>4.5740000000000003E-2</c:v>
                </c:pt>
                <c:pt idx="29">
                  <c:v>4.5949999999999998E-2</c:v>
                </c:pt>
                <c:pt idx="30">
                  <c:v>4.6468000000000002E-2</c:v>
                </c:pt>
                <c:pt idx="31">
                  <c:v>4.6761999999999998E-2</c:v>
                </c:pt>
                <c:pt idx="32">
                  <c:v>4.6911000000000001E-2</c:v>
                </c:pt>
                <c:pt idx="33">
                  <c:v>4.7246999999999997E-2</c:v>
                </c:pt>
                <c:pt idx="34">
                  <c:v>4.7414999999999999E-2</c:v>
                </c:pt>
                <c:pt idx="35">
                  <c:v>4.7917000000000001E-2</c:v>
                </c:pt>
                <c:pt idx="36">
                  <c:v>4.8146000000000001E-2</c:v>
                </c:pt>
                <c:pt idx="37">
                  <c:v>4.8209000000000002E-2</c:v>
                </c:pt>
                <c:pt idx="38">
                  <c:v>4.8925999999999997E-2</c:v>
                </c:pt>
                <c:pt idx="39">
                  <c:v>4.8958000000000002E-2</c:v>
                </c:pt>
                <c:pt idx="40">
                  <c:v>4.9182999999999998E-2</c:v>
                </c:pt>
                <c:pt idx="41">
                  <c:v>4.9546E-2</c:v>
                </c:pt>
                <c:pt idx="42">
                  <c:v>4.9562000000000002E-2</c:v>
                </c:pt>
                <c:pt idx="43">
                  <c:v>4.9946999999999998E-2</c:v>
                </c:pt>
                <c:pt idx="44">
                  <c:v>5.0334999999999998E-2</c:v>
                </c:pt>
                <c:pt idx="45">
                  <c:v>5.0512000000000001E-2</c:v>
                </c:pt>
                <c:pt idx="46">
                  <c:v>5.0738999999999999E-2</c:v>
                </c:pt>
                <c:pt idx="47">
                  <c:v>5.1395999999999997E-2</c:v>
                </c:pt>
                <c:pt idx="48">
                  <c:v>5.2049999999999999E-2</c:v>
                </c:pt>
                <c:pt idx="49">
                  <c:v>5.2292999999999999E-2</c:v>
                </c:pt>
                <c:pt idx="50">
                  <c:v>5.2429999999999997E-2</c:v>
                </c:pt>
                <c:pt idx="51">
                  <c:v>5.3127000000000001E-2</c:v>
                </c:pt>
                <c:pt idx="52">
                  <c:v>5.3323000000000002E-2</c:v>
                </c:pt>
                <c:pt idx="53">
                  <c:v>5.3523000000000001E-2</c:v>
                </c:pt>
                <c:pt idx="54">
                  <c:v>5.3906999999999997E-2</c:v>
                </c:pt>
                <c:pt idx="55">
                  <c:v>5.4088999999999998E-2</c:v>
                </c:pt>
                <c:pt idx="56">
                  <c:v>5.4233999999999997E-2</c:v>
                </c:pt>
                <c:pt idx="57">
                  <c:v>5.4639E-2</c:v>
                </c:pt>
                <c:pt idx="58">
                  <c:v>5.5781999999999998E-2</c:v>
                </c:pt>
                <c:pt idx="59">
                  <c:v>5.6009999999999997E-2</c:v>
                </c:pt>
                <c:pt idx="60">
                  <c:v>5.6358999999999999E-2</c:v>
                </c:pt>
                <c:pt idx="61">
                  <c:v>5.7253999999999999E-2</c:v>
                </c:pt>
                <c:pt idx="62">
                  <c:v>5.7527000000000002E-2</c:v>
                </c:pt>
                <c:pt idx="63">
                  <c:v>5.8103000000000002E-2</c:v>
                </c:pt>
                <c:pt idx="64">
                  <c:v>5.8502999999999999E-2</c:v>
                </c:pt>
                <c:pt idx="65">
                  <c:v>5.8758999999999999E-2</c:v>
                </c:pt>
                <c:pt idx="66">
                  <c:v>5.9152000000000003E-2</c:v>
                </c:pt>
                <c:pt idx="67">
                  <c:v>5.9272999999999999E-2</c:v>
                </c:pt>
                <c:pt idx="68">
                  <c:v>5.9669E-2</c:v>
                </c:pt>
                <c:pt idx="69">
                  <c:v>6.0597999999999999E-2</c:v>
                </c:pt>
                <c:pt idx="70">
                  <c:v>6.0824999999999997E-2</c:v>
                </c:pt>
                <c:pt idx="71">
                  <c:v>6.1048999999999999E-2</c:v>
                </c:pt>
                <c:pt idx="72">
                  <c:v>6.1610999999999999E-2</c:v>
                </c:pt>
                <c:pt idx="73">
                  <c:v>6.2212000000000003E-2</c:v>
                </c:pt>
                <c:pt idx="74">
                  <c:v>6.2511999999999998E-2</c:v>
                </c:pt>
                <c:pt idx="75">
                  <c:v>6.3353000000000007E-2</c:v>
                </c:pt>
                <c:pt idx="76">
                  <c:v>6.3780000000000003E-2</c:v>
                </c:pt>
                <c:pt idx="77">
                  <c:v>6.4269999999999994E-2</c:v>
                </c:pt>
                <c:pt idx="78">
                  <c:v>6.5506999999999996E-2</c:v>
                </c:pt>
                <c:pt idx="79">
                  <c:v>6.6363000000000005E-2</c:v>
                </c:pt>
                <c:pt idx="80">
                  <c:v>6.7049999999999998E-2</c:v>
                </c:pt>
                <c:pt idx="81">
                  <c:v>6.7480999999999999E-2</c:v>
                </c:pt>
                <c:pt idx="82">
                  <c:v>6.8321999999999994E-2</c:v>
                </c:pt>
                <c:pt idx="83">
                  <c:v>6.9615999999999997E-2</c:v>
                </c:pt>
                <c:pt idx="84">
                  <c:v>7.0071999999999995E-2</c:v>
                </c:pt>
                <c:pt idx="85">
                  <c:v>7.0868E-2</c:v>
                </c:pt>
                <c:pt idx="86">
                  <c:v>7.1068999999999993E-2</c:v>
                </c:pt>
                <c:pt idx="87">
                  <c:v>7.1185999999999999E-2</c:v>
                </c:pt>
                <c:pt idx="88">
                  <c:v>7.1576000000000001E-2</c:v>
                </c:pt>
                <c:pt idx="89">
                  <c:v>7.4505000000000002E-2</c:v>
                </c:pt>
                <c:pt idx="90">
                  <c:v>7.5454999999999994E-2</c:v>
                </c:pt>
                <c:pt idx="91">
                  <c:v>7.7815999999999996E-2</c:v>
                </c:pt>
                <c:pt idx="92">
                  <c:v>7.8047000000000005E-2</c:v>
                </c:pt>
                <c:pt idx="93">
                  <c:v>7.9578999999999997E-2</c:v>
                </c:pt>
                <c:pt idx="94">
                  <c:v>8.0546999999999994E-2</c:v>
                </c:pt>
                <c:pt idx="95">
                  <c:v>8.2563999999999999E-2</c:v>
                </c:pt>
                <c:pt idx="96">
                  <c:v>8.3084000000000005E-2</c:v>
                </c:pt>
                <c:pt idx="97">
                  <c:v>8.3465999999999999E-2</c:v>
                </c:pt>
                <c:pt idx="98">
                  <c:v>8.4087999999999996E-2</c:v>
                </c:pt>
                <c:pt idx="99">
                  <c:v>8.6634000000000003E-2</c:v>
                </c:pt>
                <c:pt idx="100">
                  <c:v>8.7498999999999993E-2</c:v>
                </c:pt>
                <c:pt idx="101">
                  <c:v>9.2461000000000002E-2</c:v>
                </c:pt>
                <c:pt idx="102">
                  <c:v>9.5007999999999995E-2</c:v>
                </c:pt>
                <c:pt idx="103">
                  <c:v>0.100054</c:v>
                </c:pt>
                <c:pt idx="104">
                  <c:v>0.104708</c:v>
                </c:pt>
                <c:pt idx="105">
                  <c:v>0.107489</c:v>
                </c:pt>
                <c:pt idx="106">
                  <c:v>0.11040700000000001</c:v>
                </c:pt>
                <c:pt idx="107">
                  <c:v>0.11350399999999999</c:v>
                </c:pt>
                <c:pt idx="108">
                  <c:v>0.13557</c:v>
                </c:pt>
                <c:pt idx="109">
                  <c:v>0.144541</c:v>
                </c:pt>
                <c:pt idx="110">
                  <c:v>0.157966</c:v>
                </c:pt>
                <c:pt idx="111">
                  <c:v>0.17579800000000001</c:v>
                </c:pt>
              </c:numCache>
            </c:numRef>
          </c:xVal>
          <c:yVal>
            <c:numRef>
              <c:f>Sheet1!$A$56:$HP$56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8.9289999999999994E-3</c:v>
                </c:pt>
                <c:pt idx="2">
                  <c:v>1.7857000000000001E-2</c:v>
                </c:pt>
                <c:pt idx="3">
                  <c:v>2.6786000000000001E-2</c:v>
                </c:pt>
                <c:pt idx="4">
                  <c:v>3.5714000000000003E-2</c:v>
                </c:pt>
                <c:pt idx="5">
                  <c:v>4.4643000000000002E-2</c:v>
                </c:pt>
                <c:pt idx="6">
                  <c:v>5.3571000000000001E-2</c:v>
                </c:pt>
                <c:pt idx="7">
                  <c:v>6.25E-2</c:v>
                </c:pt>
                <c:pt idx="8">
                  <c:v>7.1429000000000006E-2</c:v>
                </c:pt>
                <c:pt idx="9">
                  <c:v>8.0356999999999998E-2</c:v>
                </c:pt>
                <c:pt idx="10">
                  <c:v>8.9286000000000004E-2</c:v>
                </c:pt>
                <c:pt idx="11">
                  <c:v>9.8213999999999996E-2</c:v>
                </c:pt>
                <c:pt idx="12">
                  <c:v>0.107143</c:v>
                </c:pt>
                <c:pt idx="13">
                  <c:v>0.11607099999999999</c:v>
                </c:pt>
                <c:pt idx="14">
                  <c:v>0.125</c:v>
                </c:pt>
                <c:pt idx="15">
                  <c:v>0.13392899999999999</c:v>
                </c:pt>
                <c:pt idx="16">
                  <c:v>0.14285700000000001</c:v>
                </c:pt>
                <c:pt idx="17">
                  <c:v>0.151786</c:v>
                </c:pt>
                <c:pt idx="18">
                  <c:v>0.160714</c:v>
                </c:pt>
                <c:pt idx="19">
                  <c:v>0.16964299999999999</c:v>
                </c:pt>
                <c:pt idx="20">
                  <c:v>0.17857100000000001</c:v>
                </c:pt>
                <c:pt idx="21">
                  <c:v>0.1875</c:v>
                </c:pt>
                <c:pt idx="22">
                  <c:v>0.19642899999999999</c:v>
                </c:pt>
                <c:pt idx="23">
                  <c:v>0.20535700000000001</c:v>
                </c:pt>
                <c:pt idx="24">
                  <c:v>0.214286</c:v>
                </c:pt>
                <c:pt idx="25">
                  <c:v>0.223214</c:v>
                </c:pt>
                <c:pt idx="26">
                  <c:v>0.23214299999999999</c:v>
                </c:pt>
                <c:pt idx="27">
                  <c:v>0.24107100000000001</c:v>
                </c:pt>
                <c:pt idx="28">
                  <c:v>0.25</c:v>
                </c:pt>
                <c:pt idx="29">
                  <c:v>0.25892900000000002</c:v>
                </c:pt>
                <c:pt idx="30">
                  <c:v>0.26785700000000001</c:v>
                </c:pt>
                <c:pt idx="31">
                  <c:v>0.27678599999999998</c:v>
                </c:pt>
                <c:pt idx="32">
                  <c:v>0.28571400000000002</c:v>
                </c:pt>
                <c:pt idx="33">
                  <c:v>0.29464299999999999</c:v>
                </c:pt>
                <c:pt idx="34">
                  <c:v>0.30357099999999998</c:v>
                </c:pt>
                <c:pt idx="35">
                  <c:v>0.3125</c:v>
                </c:pt>
                <c:pt idx="36">
                  <c:v>0.32142900000000002</c:v>
                </c:pt>
                <c:pt idx="37">
                  <c:v>0.33035700000000001</c:v>
                </c:pt>
                <c:pt idx="38">
                  <c:v>0.33928599999999998</c:v>
                </c:pt>
                <c:pt idx="39">
                  <c:v>0.34821400000000002</c:v>
                </c:pt>
                <c:pt idx="40">
                  <c:v>0.35714299999999999</c:v>
                </c:pt>
                <c:pt idx="41">
                  <c:v>0.36607099999999998</c:v>
                </c:pt>
                <c:pt idx="42">
                  <c:v>0.375</c:v>
                </c:pt>
                <c:pt idx="43">
                  <c:v>0.38392900000000002</c:v>
                </c:pt>
                <c:pt idx="44">
                  <c:v>0.39285700000000001</c:v>
                </c:pt>
                <c:pt idx="45">
                  <c:v>0.40178599999999998</c:v>
                </c:pt>
                <c:pt idx="46">
                  <c:v>0.41071400000000002</c:v>
                </c:pt>
                <c:pt idx="47">
                  <c:v>0.41964299999999999</c:v>
                </c:pt>
                <c:pt idx="48">
                  <c:v>0.42857099999999998</c:v>
                </c:pt>
                <c:pt idx="49">
                  <c:v>0.4375</c:v>
                </c:pt>
                <c:pt idx="50">
                  <c:v>0.44642900000000002</c:v>
                </c:pt>
                <c:pt idx="51">
                  <c:v>0.45535700000000001</c:v>
                </c:pt>
                <c:pt idx="52">
                  <c:v>0.46428599999999998</c:v>
                </c:pt>
                <c:pt idx="53">
                  <c:v>0.47321400000000002</c:v>
                </c:pt>
                <c:pt idx="54">
                  <c:v>0.48214299999999999</c:v>
                </c:pt>
                <c:pt idx="55">
                  <c:v>0.49107099999999998</c:v>
                </c:pt>
                <c:pt idx="56">
                  <c:v>0.5</c:v>
                </c:pt>
                <c:pt idx="57">
                  <c:v>0.50892899999999996</c:v>
                </c:pt>
                <c:pt idx="58">
                  <c:v>0.51785700000000001</c:v>
                </c:pt>
                <c:pt idx="59">
                  <c:v>0.52678599999999998</c:v>
                </c:pt>
                <c:pt idx="60">
                  <c:v>0.53571400000000002</c:v>
                </c:pt>
                <c:pt idx="61">
                  <c:v>0.54464299999999999</c:v>
                </c:pt>
                <c:pt idx="62">
                  <c:v>0.55357100000000004</c:v>
                </c:pt>
                <c:pt idx="63">
                  <c:v>0.5625</c:v>
                </c:pt>
                <c:pt idx="64">
                  <c:v>0.57142899999999996</c:v>
                </c:pt>
                <c:pt idx="65">
                  <c:v>0.58035700000000001</c:v>
                </c:pt>
                <c:pt idx="66">
                  <c:v>0.58928599999999998</c:v>
                </c:pt>
                <c:pt idx="67">
                  <c:v>0.59821400000000002</c:v>
                </c:pt>
                <c:pt idx="68">
                  <c:v>0.60714299999999999</c:v>
                </c:pt>
                <c:pt idx="69">
                  <c:v>0.61607100000000004</c:v>
                </c:pt>
                <c:pt idx="70">
                  <c:v>0.625</c:v>
                </c:pt>
                <c:pt idx="71">
                  <c:v>0.63392899999999996</c:v>
                </c:pt>
                <c:pt idx="72">
                  <c:v>0.64285700000000001</c:v>
                </c:pt>
                <c:pt idx="73">
                  <c:v>0.65178599999999998</c:v>
                </c:pt>
                <c:pt idx="74">
                  <c:v>0.66071400000000002</c:v>
                </c:pt>
                <c:pt idx="75">
                  <c:v>0.66964299999999999</c:v>
                </c:pt>
                <c:pt idx="76">
                  <c:v>0.67857100000000004</c:v>
                </c:pt>
                <c:pt idx="77">
                  <c:v>0.6875</c:v>
                </c:pt>
                <c:pt idx="78">
                  <c:v>0.69642899999999996</c:v>
                </c:pt>
                <c:pt idx="79">
                  <c:v>0.70535700000000001</c:v>
                </c:pt>
                <c:pt idx="80">
                  <c:v>0.71428599999999998</c:v>
                </c:pt>
                <c:pt idx="81">
                  <c:v>0.72321400000000002</c:v>
                </c:pt>
                <c:pt idx="82">
                  <c:v>0.73214299999999999</c:v>
                </c:pt>
                <c:pt idx="83">
                  <c:v>0.74107100000000004</c:v>
                </c:pt>
                <c:pt idx="84">
                  <c:v>0.75</c:v>
                </c:pt>
                <c:pt idx="85">
                  <c:v>0.75892899999999996</c:v>
                </c:pt>
                <c:pt idx="86">
                  <c:v>0.76785700000000001</c:v>
                </c:pt>
                <c:pt idx="87">
                  <c:v>0.77678599999999998</c:v>
                </c:pt>
                <c:pt idx="88">
                  <c:v>0.78571400000000002</c:v>
                </c:pt>
                <c:pt idx="89">
                  <c:v>0.79464299999999999</c:v>
                </c:pt>
                <c:pt idx="90">
                  <c:v>0.80357100000000004</c:v>
                </c:pt>
                <c:pt idx="91">
                  <c:v>0.8125</c:v>
                </c:pt>
                <c:pt idx="92">
                  <c:v>0.82142899999999996</c:v>
                </c:pt>
                <c:pt idx="93">
                  <c:v>0.83035700000000001</c:v>
                </c:pt>
                <c:pt idx="94">
                  <c:v>0.83928599999999998</c:v>
                </c:pt>
                <c:pt idx="95">
                  <c:v>0.84821400000000002</c:v>
                </c:pt>
                <c:pt idx="96">
                  <c:v>0.85714299999999999</c:v>
                </c:pt>
                <c:pt idx="97">
                  <c:v>0.86607100000000004</c:v>
                </c:pt>
                <c:pt idx="98">
                  <c:v>0.875</c:v>
                </c:pt>
                <c:pt idx="99">
                  <c:v>0.88392899999999996</c:v>
                </c:pt>
                <c:pt idx="100">
                  <c:v>0.89285700000000001</c:v>
                </c:pt>
                <c:pt idx="101">
                  <c:v>0.90178599999999998</c:v>
                </c:pt>
                <c:pt idx="102">
                  <c:v>0.91071400000000002</c:v>
                </c:pt>
                <c:pt idx="103">
                  <c:v>0.91964299999999999</c:v>
                </c:pt>
                <c:pt idx="104">
                  <c:v>0.92857100000000004</c:v>
                </c:pt>
                <c:pt idx="105">
                  <c:v>0.9375</c:v>
                </c:pt>
                <c:pt idx="106">
                  <c:v>0.94642899999999996</c:v>
                </c:pt>
                <c:pt idx="107">
                  <c:v>0.95535700000000001</c:v>
                </c:pt>
                <c:pt idx="108">
                  <c:v>0.96428599999999998</c:v>
                </c:pt>
                <c:pt idx="109">
                  <c:v>0.97321400000000002</c:v>
                </c:pt>
                <c:pt idx="110">
                  <c:v>0.98214299999999999</c:v>
                </c:pt>
                <c:pt idx="111">
                  <c:v>0.99107100000000004</c:v>
                </c:pt>
              </c:numCache>
            </c:numRef>
          </c:yVal>
          <c:smooth val="1"/>
        </c:ser>
        <c:ser>
          <c:idx val="0"/>
          <c:order val="4"/>
          <c:tx>
            <c:v>Our method</c:v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xVal>
            <c:numRef>
              <c:f>Sheet1!$A$53:$HP$53</c:f>
              <c:numCache>
                <c:formatCode>g!/"通""用""格""式"</c:formatCode>
                <c:ptCount val="224"/>
                <c:pt idx="0">
                  <c:v>2.5610999999999998E-2</c:v>
                </c:pt>
                <c:pt idx="1">
                  <c:v>2.7338999999999999E-2</c:v>
                </c:pt>
                <c:pt idx="2">
                  <c:v>2.8556000000000002E-2</c:v>
                </c:pt>
                <c:pt idx="3">
                  <c:v>2.9361999999999999E-2</c:v>
                </c:pt>
                <c:pt idx="4">
                  <c:v>3.0839999999999999E-2</c:v>
                </c:pt>
                <c:pt idx="5">
                  <c:v>3.0921000000000001E-2</c:v>
                </c:pt>
                <c:pt idx="6">
                  <c:v>3.1669999999999997E-2</c:v>
                </c:pt>
                <c:pt idx="7">
                  <c:v>3.2349000000000003E-2</c:v>
                </c:pt>
                <c:pt idx="8">
                  <c:v>3.3625000000000002E-2</c:v>
                </c:pt>
                <c:pt idx="9">
                  <c:v>3.4549999999999997E-2</c:v>
                </c:pt>
                <c:pt idx="10">
                  <c:v>3.4566E-2</c:v>
                </c:pt>
                <c:pt idx="11">
                  <c:v>3.4881000000000002E-2</c:v>
                </c:pt>
                <c:pt idx="12">
                  <c:v>3.5045E-2</c:v>
                </c:pt>
                <c:pt idx="13">
                  <c:v>3.5325000000000002E-2</c:v>
                </c:pt>
                <c:pt idx="14">
                  <c:v>3.5848999999999999E-2</c:v>
                </c:pt>
                <c:pt idx="15">
                  <c:v>3.6044E-2</c:v>
                </c:pt>
                <c:pt idx="16">
                  <c:v>3.6221000000000003E-2</c:v>
                </c:pt>
                <c:pt idx="17">
                  <c:v>3.6373000000000003E-2</c:v>
                </c:pt>
                <c:pt idx="18">
                  <c:v>3.6861999999999999E-2</c:v>
                </c:pt>
                <c:pt idx="19">
                  <c:v>3.7186999999999998E-2</c:v>
                </c:pt>
                <c:pt idx="20">
                  <c:v>3.7242999999999998E-2</c:v>
                </c:pt>
                <c:pt idx="21">
                  <c:v>3.746E-2</c:v>
                </c:pt>
                <c:pt idx="22">
                  <c:v>3.7900000000000003E-2</c:v>
                </c:pt>
                <c:pt idx="23">
                  <c:v>3.8156000000000002E-2</c:v>
                </c:pt>
                <c:pt idx="24">
                  <c:v>3.9038999999999997E-2</c:v>
                </c:pt>
                <c:pt idx="25">
                  <c:v>3.9164999999999998E-2</c:v>
                </c:pt>
                <c:pt idx="26">
                  <c:v>3.9586999999999997E-2</c:v>
                </c:pt>
                <c:pt idx="27">
                  <c:v>3.9759000000000003E-2</c:v>
                </c:pt>
                <c:pt idx="28">
                  <c:v>3.9822000000000003E-2</c:v>
                </c:pt>
                <c:pt idx="29">
                  <c:v>4.0122999999999999E-2</c:v>
                </c:pt>
                <c:pt idx="30">
                  <c:v>4.0684999999999999E-2</c:v>
                </c:pt>
                <c:pt idx="31">
                  <c:v>4.0718999999999998E-2</c:v>
                </c:pt>
                <c:pt idx="32">
                  <c:v>4.0913999999999999E-2</c:v>
                </c:pt>
                <c:pt idx="33">
                  <c:v>4.1163999999999999E-2</c:v>
                </c:pt>
                <c:pt idx="34">
                  <c:v>4.1539E-2</c:v>
                </c:pt>
                <c:pt idx="35">
                  <c:v>4.1818000000000001E-2</c:v>
                </c:pt>
                <c:pt idx="36">
                  <c:v>4.2084999999999997E-2</c:v>
                </c:pt>
                <c:pt idx="37">
                  <c:v>4.2800999999999999E-2</c:v>
                </c:pt>
                <c:pt idx="38">
                  <c:v>4.3055000000000003E-2</c:v>
                </c:pt>
                <c:pt idx="39">
                  <c:v>4.3313999999999998E-2</c:v>
                </c:pt>
                <c:pt idx="40">
                  <c:v>4.4017000000000001E-2</c:v>
                </c:pt>
                <c:pt idx="41">
                  <c:v>4.4448000000000001E-2</c:v>
                </c:pt>
                <c:pt idx="42">
                  <c:v>4.4519000000000003E-2</c:v>
                </c:pt>
                <c:pt idx="43">
                  <c:v>4.4659999999999998E-2</c:v>
                </c:pt>
                <c:pt idx="44">
                  <c:v>4.4810000000000003E-2</c:v>
                </c:pt>
                <c:pt idx="45">
                  <c:v>4.5023000000000001E-2</c:v>
                </c:pt>
                <c:pt idx="46">
                  <c:v>4.5437999999999999E-2</c:v>
                </c:pt>
                <c:pt idx="47">
                  <c:v>4.5857000000000002E-2</c:v>
                </c:pt>
                <c:pt idx="48">
                  <c:v>4.6079000000000002E-2</c:v>
                </c:pt>
                <c:pt idx="49">
                  <c:v>4.6168000000000001E-2</c:v>
                </c:pt>
                <c:pt idx="50">
                  <c:v>4.6420000000000003E-2</c:v>
                </c:pt>
                <c:pt idx="51">
                  <c:v>4.6592000000000001E-2</c:v>
                </c:pt>
                <c:pt idx="52">
                  <c:v>4.6924E-2</c:v>
                </c:pt>
                <c:pt idx="53">
                  <c:v>4.7314000000000002E-2</c:v>
                </c:pt>
                <c:pt idx="54">
                  <c:v>4.7591000000000001E-2</c:v>
                </c:pt>
                <c:pt idx="55">
                  <c:v>4.8029000000000002E-2</c:v>
                </c:pt>
                <c:pt idx="56">
                  <c:v>4.8224999999999997E-2</c:v>
                </c:pt>
                <c:pt idx="57">
                  <c:v>4.8751000000000003E-2</c:v>
                </c:pt>
                <c:pt idx="58">
                  <c:v>4.9224999999999998E-2</c:v>
                </c:pt>
                <c:pt idx="59">
                  <c:v>4.9327999999999997E-2</c:v>
                </c:pt>
                <c:pt idx="60">
                  <c:v>4.9611000000000002E-2</c:v>
                </c:pt>
                <c:pt idx="61">
                  <c:v>4.9782E-2</c:v>
                </c:pt>
                <c:pt idx="62">
                  <c:v>5.042E-2</c:v>
                </c:pt>
                <c:pt idx="63">
                  <c:v>5.0820999999999998E-2</c:v>
                </c:pt>
                <c:pt idx="64">
                  <c:v>5.0902000000000003E-2</c:v>
                </c:pt>
                <c:pt idx="65">
                  <c:v>5.0952999999999998E-2</c:v>
                </c:pt>
                <c:pt idx="66">
                  <c:v>5.1027000000000003E-2</c:v>
                </c:pt>
                <c:pt idx="67">
                  <c:v>5.1465999999999998E-2</c:v>
                </c:pt>
                <c:pt idx="68">
                  <c:v>5.1685000000000002E-2</c:v>
                </c:pt>
                <c:pt idx="69">
                  <c:v>5.2616999999999997E-2</c:v>
                </c:pt>
                <c:pt idx="70">
                  <c:v>5.3409999999999999E-2</c:v>
                </c:pt>
                <c:pt idx="71">
                  <c:v>5.3711000000000002E-2</c:v>
                </c:pt>
                <c:pt idx="72">
                  <c:v>5.4073999999999997E-2</c:v>
                </c:pt>
                <c:pt idx="73">
                  <c:v>5.5383000000000002E-2</c:v>
                </c:pt>
                <c:pt idx="74">
                  <c:v>5.5579000000000003E-2</c:v>
                </c:pt>
                <c:pt idx="75">
                  <c:v>5.6176999999999998E-2</c:v>
                </c:pt>
                <c:pt idx="76">
                  <c:v>5.6454999999999998E-2</c:v>
                </c:pt>
                <c:pt idx="77">
                  <c:v>5.8293999999999999E-2</c:v>
                </c:pt>
                <c:pt idx="78">
                  <c:v>5.8602000000000001E-2</c:v>
                </c:pt>
                <c:pt idx="79">
                  <c:v>5.8817000000000001E-2</c:v>
                </c:pt>
                <c:pt idx="80">
                  <c:v>5.892E-2</c:v>
                </c:pt>
                <c:pt idx="81">
                  <c:v>5.9172000000000002E-2</c:v>
                </c:pt>
                <c:pt idx="82">
                  <c:v>5.935E-2</c:v>
                </c:pt>
                <c:pt idx="83">
                  <c:v>5.9927000000000001E-2</c:v>
                </c:pt>
                <c:pt idx="84">
                  <c:v>6.1414000000000003E-2</c:v>
                </c:pt>
                <c:pt idx="85">
                  <c:v>6.2063E-2</c:v>
                </c:pt>
                <c:pt idx="86">
                  <c:v>6.2246000000000003E-2</c:v>
                </c:pt>
                <c:pt idx="87">
                  <c:v>6.4059000000000005E-2</c:v>
                </c:pt>
                <c:pt idx="88">
                  <c:v>6.5521999999999997E-2</c:v>
                </c:pt>
                <c:pt idx="89">
                  <c:v>6.5863000000000005E-2</c:v>
                </c:pt>
                <c:pt idx="90">
                  <c:v>6.6155000000000005E-2</c:v>
                </c:pt>
                <c:pt idx="91">
                  <c:v>6.8306000000000006E-2</c:v>
                </c:pt>
                <c:pt idx="92">
                  <c:v>6.9111000000000006E-2</c:v>
                </c:pt>
                <c:pt idx="93">
                  <c:v>6.9420999999999997E-2</c:v>
                </c:pt>
                <c:pt idx="94">
                  <c:v>6.9906999999999997E-2</c:v>
                </c:pt>
                <c:pt idx="95">
                  <c:v>6.9976999999999998E-2</c:v>
                </c:pt>
                <c:pt idx="96">
                  <c:v>7.0810999999999999E-2</c:v>
                </c:pt>
                <c:pt idx="97">
                  <c:v>7.4047000000000002E-2</c:v>
                </c:pt>
                <c:pt idx="98">
                  <c:v>7.5580999999999995E-2</c:v>
                </c:pt>
                <c:pt idx="99">
                  <c:v>7.6785999999999993E-2</c:v>
                </c:pt>
                <c:pt idx="100">
                  <c:v>7.8227000000000005E-2</c:v>
                </c:pt>
                <c:pt idx="101">
                  <c:v>7.9468999999999998E-2</c:v>
                </c:pt>
                <c:pt idx="102">
                  <c:v>8.0083000000000001E-2</c:v>
                </c:pt>
                <c:pt idx="103">
                  <c:v>8.0892000000000006E-2</c:v>
                </c:pt>
                <c:pt idx="104">
                  <c:v>8.1228999999999996E-2</c:v>
                </c:pt>
                <c:pt idx="105">
                  <c:v>8.6961999999999998E-2</c:v>
                </c:pt>
                <c:pt idx="106">
                  <c:v>8.7592000000000003E-2</c:v>
                </c:pt>
                <c:pt idx="107">
                  <c:v>8.9552999999999994E-2</c:v>
                </c:pt>
                <c:pt idx="108">
                  <c:v>0.100247</c:v>
                </c:pt>
                <c:pt idx="109">
                  <c:v>0.1191</c:v>
                </c:pt>
                <c:pt idx="110">
                  <c:v>0.13899800000000001</c:v>
                </c:pt>
                <c:pt idx="111">
                  <c:v>0.18266299999999999</c:v>
                </c:pt>
              </c:numCache>
            </c:numRef>
          </c:xVal>
          <c:yVal>
            <c:numRef>
              <c:f>Sheet1!$A$54:$HP$54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8.9289999999999994E-3</c:v>
                </c:pt>
                <c:pt idx="2">
                  <c:v>1.7857000000000001E-2</c:v>
                </c:pt>
                <c:pt idx="3">
                  <c:v>2.6786000000000001E-2</c:v>
                </c:pt>
                <c:pt idx="4">
                  <c:v>3.5714000000000003E-2</c:v>
                </c:pt>
                <c:pt idx="5">
                  <c:v>4.4643000000000002E-2</c:v>
                </c:pt>
                <c:pt idx="6">
                  <c:v>5.3571000000000001E-2</c:v>
                </c:pt>
                <c:pt idx="7">
                  <c:v>6.25E-2</c:v>
                </c:pt>
                <c:pt idx="8">
                  <c:v>7.1429000000000006E-2</c:v>
                </c:pt>
                <c:pt idx="9">
                  <c:v>8.0356999999999998E-2</c:v>
                </c:pt>
                <c:pt idx="10">
                  <c:v>8.9286000000000004E-2</c:v>
                </c:pt>
                <c:pt idx="11">
                  <c:v>9.8213999999999996E-2</c:v>
                </c:pt>
                <c:pt idx="12">
                  <c:v>0.107143</c:v>
                </c:pt>
                <c:pt idx="13">
                  <c:v>0.11607099999999999</c:v>
                </c:pt>
                <c:pt idx="14">
                  <c:v>0.125</c:v>
                </c:pt>
                <c:pt idx="15">
                  <c:v>0.13392899999999999</c:v>
                </c:pt>
                <c:pt idx="16">
                  <c:v>0.14285700000000001</c:v>
                </c:pt>
                <c:pt idx="17">
                  <c:v>0.151786</c:v>
                </c:pt>
                <c:pt idx="18">
                  <c:v>0.160714</c:v>
                </c:pt>
                <c:pt idx="19">
                  <c:v>0.16964299999999999</c:v>
                </c:pt>
                <c:pt idx="20">
                  <c:v>0.17857100000000001</c:v>
                </c:pt>
                <c:pt idx="21">
                  <c:v>0.1875</c:v>
                </c:pt>
                <c:pt idx="22">
                  <c:v>0.19642899999999999</c:v>
                </c:pt>
                <c:pt idx="23">
                  <c:v>0.20535700000000001</c:v>
                </c:pt>
                <c:pt idx="24">
                  <c:v>0.214286</c:v>
                </c:pt>
                <c:pt idx="25">
                  <c:v>0.223214</c:v>
                </c:pt>
                <c:pt idx="26">
                  <c:v>0.23214299999999999</c:v>
                </c:pt>
                <c:pt idx="27">
                  <c:v>0.24107100000000001</c:v>
                </c:pt>
                <c:pt idx="28">
                  <c:v>0.25</c:v>
                </c:pt>
                <c:pt idx="29">
                  <c:v>0.25892900000000002</c:v>
                </c:pt>
                <c:pt idx="30">
                  <c:v>0.26785700000000001</c:v>
                </c:pt>
                <c:pt idx="31">
                  <c:v>0.27678599999999998</c:v>
                </c:pt>
                <c:pt idx="32">
                  <c:v>0.28571400000000002</c:v>
                </c:pt>
                <c:pt idx="33">
                  <c:v>0.29464299999999999</c:v>
                </c:pt>
                <c:pt idx="34">
                  <c:v>0.30357099999999998</c:v>
                </c:pt>
                <c:pt idx="35">
                  <c:v>0.3125</c:v>
                </c:pt>
                <c:pt idx="36">
                  <c:v>0.32142900000000002</c:v>
                </c:pt>
                <c:pt idx="37">
                  <c:v>0.33035700000000001</c:v>
                </c:pt>
                <c:pt idx="38">
                  <c:v>0.33928599999999998</c:v>
                </c:pt>
                <c:pt idx="39">
                  <c:v>0.34821400000000002</c:v>
                </c:pt>
                <c:pt idx="40">
                  <c:v>0.35714299999999999</c:v>
                </c:pt>
                <c:pt idx="41">
                  <c:v>0.36607099999999998</c:v>
                </c:pt>
                <c:pt idx="42">
                  <c:v>0.375</c:v>
                </c:pt>
                <c:pt idx="43">
                  <c:v>0.38392900000000002</c:v>
                </c:pt>
                <c:pt idx="44">
                  <c:v>0.39285700000000001</c:v>
                </c:pt>
                <c:pt idx="45">
                  <c:v>0.40178599999999998</c:v>
                </c:pt>
                <c:pt idx="46">
                  <c:v>0.41071400000000002</c:v>
                </c:pt>
                <c:pt idx="47">
                  <c:v>0.41964299999999999</c:v>
                </c:pt>
                <c:pt idx="48">
                  <c:v>0.42857099999999998</c:v>
                </c:pt>
                <c:pt idx="49">
                  <c:v>0.4375</c:v>
                </c:pt>
                <c:pt idx="50">
                  <c:v>0.44642900000000002</c:v>
                </c:pt>
                <c:pt idx="51">
                  <c:v>0.45535700000000001</c:v>
                </c:pt>
                <c:pt idx="52">
                  <c:v>0.46428599999999998</c:v>
                </c:pt>
                <c:pt idx="53">
                  <c:v>0.47321400000000002</c:v>
                </c:pt>
                <c:pt idx="54">
                  <c:v>0.48214299999999999</c:v>
                </c:pt>
                <c:pt idx="55">
                  <c:v>0.49107099999999998</c:v>
                </c:pt>
                <c:pt idx="56">
                  <c:v>0.5</c:v>
                </c:pt>
                <c:pt idx="57">
                  <c:v>0.50892899999999996</c:v>
                </c:pt>
                <c:pt idx="58">
                  <c:v>0.51785700000000001</c:v>
                </c:pt>
                <c:pt idx="59">
                  <c:v>0.52678599999999998</c:v>
                </c:pt>
                <c:pt idx="60">
                  <c:v>0.53571400000000002</c:v>
                </c:pt>
                <c:pt idx="61">
                  <c:v>0.54464299999999999</c:v>
                </c:pt>
                <c:pt idx="62">
                  <c:v>0.55357100000000004</c:v>
                </c:pt>
                <c:pt idx="63">
                  <c:v>0.5625</c:v>
                </c:pt>
                <c:pt idx="64">
                  <c:v>0.57142899999999996</c:v>
                </c:pt>
                <c:pt idx="65">
                  <c:v>0.58035700000000001</c:v>
                </c:pt>
                <c:pt idx="66">
                  <c:v>0.58928599999999998</c:v>
                </c:pt>
                <c:pt idx="67">
                  <c:v>0.59821400000000002</c:v>
                </c:pt>
                <c:pt idx="68">
                  <c:v>0.60714299999999999</c:v>
                </c:pt>
                <c:pt idx="69">
                  <c:v>0.61607100000000004</c:v>
                </c:pt>
                <c:pt idx="70">
                  <c:v>0.625</c:v>
                </c:pt>
                <c:pt idx="71">
                  <c:v>0.63392899999999996</c:v>
                </c:pt>
                <c:pt idx="72">
                  <c:v>0.64285700000000001</c:v>
                </c:pt>
                <c:pt idx="73">
                  <c:v>0.65178599999999998</c:v>
                </c:pt>
                <c:pt idx="74">
                  <c:v>0.66071400000000002</c:v>
                </c:pt>
                <c:pt idx="75">
                  <c:v>0.66964299999999999</c:v>
                </c:pt>
                <c:pt idx="76">
                  <c:v>0.67857100000000004</c:v>
                </c:pt>
                <c:pt idx="77">
                  <c:v>0.6875</c:v>
                </c:pt>
                <c:pt idx="78">
                  <c:v>0.69642899999999996</c:v>
                </c:pt>
                <c:pt idx="79">
                  <c:v>0.70535700000000001</c:v>
                </c:pt>
                <c:pt idx="80">
                  <c:v>0.71428599999999998</c:v>
                </c:pt>
                <c:pt idx="81">
                  <c:v>0.72321400000000002</c:v>
                </c:pt>
                <c:pt idx="82">
                  <c:v>0.73214299999999999</c:v>
                </c:pt>
                <c:pt idx="83">
                  <c:v>0.74107100000000004</c:v>
                </c:pt>
                <c:pt idx="84">
                  <c:v>0.75</c:v>
                </c:pt>
                <c:pt idx="85">
                  <c:v>0.75892899999999996</c:v>
                </c:pt>
                <c:pt idx="86">
                  <c:v>0.76785700000000001</c:v>
                </c:pt>
                <c:pt idx="87">
                  <c:v>0.77678599999999998</c:v>
                </c:pt>
                <c:pt idx="88">
                  <c:v>0.78571400000000002</c:v>
                </c:pt>
                <c:pt idx="89">
                  <c:v>0.79464299999999999</c:v>
                </c:pt>
                <c:pt idx="90">
                  <c:v>0.80357100000000004</c:v>
                </c:pt>
                <c:pt idx="91">
                  <c:v>0.8125</c:v>
                </c:pt>
                <c:pt idx="92">
                  <c:v>0.82142899999999996</c:v>
                </c:pt>
                <c:pt idx="93">
                  <c:v>0.83035700000000001</c:v>
                </c:pt>
                <c:pt idx="94">
                  <c:v>0.83928599999999998</c:v>
                </c:pt>
                <c:pt idx="95">
                  <c:v>0.84821400000000002</c:v>
                </c:pt>
                <c:pt idx="96">
                  <c:v>0.85714299999999999</c:v>
                </c:pt>
                <c:pt idx="97">
                  <c:v>0.86607100000000004</c:v>
                </c:pt>
                <c:pt idx="98">
                  <c:v>0.875</c:v>
                </c:pt>
                <c:pt idx="99">
                  <c:v>0.88392899999999996</c:v>
                </c:pt>
                <c:pt idx="100">
                  <c:v>0.89285700000000001</c:v>
                </c:pt>
                <c:pt idx="101">
                  <c:v>0.90178599999999998</c:v>
                </c:pt>
                <c:pt idx="102">
                  <c:v>0.91071400000000002</c:v>
                </c:pt>
                <c:pt idx="103">
                  <c:v>0.91964299999999999</c:v>
                </c:pt>
                <c:pt idx="104">
                  <c:v>0.92857100000000004</c:v>
                </c:pt>
                <c:pt idx="105">
                  <c:v>0.9375</c:v>
                </c:pt>
                <c:pt idx="106">
                  <c:v>0.94642899999999996</c:v>
                </c:pt>
                <c:pt idx="107">
                  <c:v>0.95535700000000001</c:v>
                </c:pt>
                <c:pt idx="108">
                  <c:v>0.96428599999999998</c:v>
                </c:pt>
                <c:pt idx="109">
                  <c:v>0.97321400000000002</c:v>
                </c:pt>
                <c:pt idx="110">
                  <c:v>0.98214299999999999</c:v>
                </c:pt>
                <c:pt idx="111">
                  <c:v>0.99107100000000004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217152"/>
        <c:axId val="119219328"/>
      </c:scatterChart>
      <c:valAx>
        <c:axId val="119217152"/>
        <c:scaling>
          <c:orientation val="minMax"/>
          <c:max val="0.2"/>
          <c:min val="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NRMSE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219328"/>
        <c:crosses val="autoZero"/>
        <c:crossBetween val="midCat"/>
      </c:valAx>
      <c:valAx>
        <c:axId val="119219328"/>
        <c:scaling>
          <c:orientation val="minMax"/>
          <c:max val="1"/>
          <c:min val="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Data Proportion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2171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633267716535431"/>
          <c:y val="0.35552165354330706"/>
          <c:w val="0.22144510061242345"/>
          <c:h val="0.41858595800524934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 baseline="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4"/>
          <c:order val="0"/>
          <c:tx>
            <c:v>Zhu et al.</c:v>
          </c:tx>
          <c:marker>
            <c:symbol val="none"/>
          </c:marker>
          <c:xVal>
            <c:numRef>
              <c:f>Sheet1!$A$43:$HP$43</c:f>
              <c:numCache>
                <c:formatCode>g!/"通""用""格""式"</c:formatCode>
                <c:ptCount val="224"/>
                <c:pt idx="0">
                  <c:v>3.8651999999999999E-2</c:v>
                </c:pt>
                <c:pt idx="1">
                  <c:v>4.3740000000000001E-2</c:v>
                </c:pt>
                <c:pt idx="2">
                  <c:v>4.6198000000000003E-2</c:v>
                </c:pt>
                <c:pt idx="3">
                  <c:v>4.7375E-2</c:v>
                </c:pt>
                <c:pt idx="4">
                  <c:v>4.8252999999999997E-2</c:v>
                </c:pt>
                <c:pt idx="5">
                  <c:v>4.8968999999999999E-2</c:v>
                </c:pt>
                <c:pt idx="6">
                  <c:v>4.9528999999999997E-2</c:v>
                </c:pt>
                <c:pt idx="7">
                  <c:v>5.0037999999999999E-2</c:v>
                </c:pt>
                <c:pt idx="8">
                  <c:v>5.0432999999999999E-2</c:v>
                </c:pt>
                <c:pt idx="9">
                  <c:v>5.0874999999999997E-2</c:v>
                </c:pt>
                <c:pt idx="10">
                  <c:v>5.1296000000000001E-2</c:v>
                </c:pt>
                <c:pt idx="11">
                  <c:v>5.1767000000000001E-2</c:v>
                </c:pt>
                <c:pt idx="12">
                  <c:v>5.2059000000000001E-2</c:v>
                </c:pt>
                <c:pt idx="13">
                  <c:v>5.2502E-2</c:v>
                </c:pt>
                <c:pt idx="14">
                  <c:v>5.2884E-2</c:v>
                </c:pt>
                <c:pt idx="15">
                  <c:v>5.3239000000000002E-2</c:v>
                </c:pt>
                <c:pt idx="16">
                  <c:v>5.3675E-2</c:v>
                </c:pt>
                <c:pt idx="17">
                  <c:v>5.4095999999999998E-2</c:v>
                </c:pt>
                <c:pt idx="18">
                  <c:v>5.4297999999999999E-2</c:v>
                </c:pt>
                <c:pt idx="19">
                  <c:v>5.4668000000000001E-2</c:v>
                </c:pt>
                <c:pt idx="20">
                  <c:v>5.4976999999999998E-2</c:v>
                </c:pt>
                <c:pt idx="21">
                  <c:v>5.5289999999999999E-2</c:v>
                </c:pt>
                <c:pt idx="22">
                  <c:v>5.5576E-2</c:v>
                </c:pt>
                <c:pt idx="23">
                  <c:v>5.5856000000000003E-2</c:v>
                </c:pt>
                <c:pt idx="24">
                  <c:v>5.6128999999999998E-2</c:v>
                </c:pt>
                <c:pt idx="25">
                  <c:v>5.6337999999999999E-2</c:v>
                </c:pt>
                <c:pt idx="26">
                  <c:v>5.6769E-2</c:v>
                </c:pt>
                <c:pt idx="27">
                  <c:v>5.7100999999999999E-2</c:v>
                </c:pt>
                <c:pt idx="28">
                  <c:v>5.7343999999999999E-2</c:v>
                </c:pt>
                <c:pt idx="29">
                  <c:v>5.7569000000000002E-2</c:v>
                </c:pt>
                <c:pt idx="30">
                  <c:v>5.7858E-2</c:v>
                </c:pt>
                <c:pt idx="31">
                  <c:v>5.8095000000000001E-2</c:v>
                </c:pt>
                <c:pt idx="32">
                  <c:v>5.8326999999999997E-2</c:v>
                </c:pt>
                <c:pt idx="33">
                  <c:v>5.8508999999999999E-2</c:v>
                </c:pt>
                <c:pt idx="34">
                  <c:v>5.8749999999999997E-2</c:v>
                </c:pt>
                <c:pt idx="35">
                  <c:v>5.8976000000000001E-2</c:v>
                </c:pt>
                <c:pt idx="36">
                  <c:v>5.9281E-2</c:v>
                </c:pt>
                <c:pt idx="37">
                  <c:v>5.9616000000000002E-2</c:v>
                </c:pt>
                <c:pt idx="38">
                  <c:v>5.9823000000000001E-2</c:v>
                </c:pt>
                <c:pt idx="39">
                  <c:v>6.0138999999999998E-2</c:v>
                </c:pt>
                <c:pt idx="40">
                  <c:v>6.0521999999999999E-2</c:v>
                </c:pt>
                <c:pt idx="41">
                  <c:v>6.0783999999999998E-2</c:v>
                </c:pt>
                <c:pt idx="42">
                  <c:v>6.1027999999999999E-2</c:v>
                </c:pt>
                <c:pt idx="43">
                  <c:v>6.1252000000000001E-2</c:v>
                </c:pt>
                <c:pt idx="44">
                  <c:v>6.1658999999999999E-2</c:v>
                </c:pt>
                <c:pt idx="45">
                  <c:v>6.1996000000000002E-2</c:v>
                </c:pt>
                <c:pt idx="46">
                  <c:v>6.2420000000000003E-2</c:v>
                </c:pt>
                <c:pt idx="47">
                  <c:v>6.2690999999999997E-2</c:v>
                </c:pt>
                <c:pt idx="48">
                  <c:v>6.3020999999999994E-2</c:v>
                </c:pt>
                <c:pt idx="49">
                  <c:v>6.3551999999999997E-2</c:v>
                </c:pt>
                <c:pt idx="50">
                  <c:v>6.3856999999999997E-2</c:v>
                </c:pt>
                <c:pt idx="51">
                  <c:v>6.4075999999999994E-2</c:v>
                </c:pt>
                <c:pt idx="52">
                  <c:v>6.4296000000000006E-2</c:v>
                </c:pt>
                <c:pt idx="53">
                  <c:v>6.4624000000000001E-2</c:v>
                </c:pt>
                <c:pt idx="54">
                  <c:v>6.5061999999999995E-2</c:v>
                </c:pt>
                <c:pt idx="55">
                  <c:v>6.5365999999999994E-2</c:v>
                </c:pt>
                <c:pt idx="56">
                  <c:v>6.5734000000000001E-2</c:v>
                </c:pt>
                <c:pt idx="57">
                  <c:v>6.6067000000000001E-2</c:v>
                </c:pt>
                <c:pt idx="58">
                  <c:v>6.6557000000000005E-2</c:v>
                </c:pt>
                <c:pt idx="59">
                  <c:v>6.6823999999999995E-2</c:v>
                </c:pt>
                <c:pt idx="60">
                  <c:v>6.7169999999999994E-2</c:v>
                </c:pt>
                <c:pt idx="61">
                  <c:v>6.7529000000000006E-2</c:v>
                </c:pt>
                <c:pt idx="62">
                  <c:v>6.7877000000000007E-2</c:v>
                </c:pt>
                <c:pt idx="63">
                  <c:v>6.8107000000000001E-2</c:v>
                </c:pt>
                <c:pt idx="64">
                  <c:v>6.8484000000000003E-2</c:v>
                </c:pt>
                <c:pt idx="65">
                  <c:v>6.8812999999999999E-2</c:v>
                </c:pt>
                <c:pt idx="66">
                  <c:v>6.9193000000000005E-2</c:v>
                </c:pt>
                <c:pt idx="67">
                  <c:v>6.9497000000000003E-2</c:v>
                </c:pt>
                <c:pt idx="68">
                  <c:v>7.0043999999999995E-2</c:v>
                </c:pt>
                <c:pt idx="69">
                  <c:v>7.0432999999999996E-2</c:v>
                </c:pt>
                <c:pt idx="70">
                  <c:v>7.0913000000000004E-2</c:v>
                </c:pt>
                <c:pt idx="71">
                  <c:v>7.1326000000000001E-2</c:v>
                </c:pt>
                <c:pt idx="72">
                  <c:v>7.1917999999999996E-2</c:v>
                </c:pt>
                <c:pt idx="73">
                  <c:v>7.2295999999999999E-2</c:v>
                </c:pt>
                <c:pt idx="74">
                  <c:v>7.2831000000000007E-2</c:v>
                </c:pt>
                <c:pt idx="75">
                  <c:v>7.3394000000000001E-2</c:v>
                </c:pt>
                <c:pt idx="76">
                  <c:v>7.3977000000000001E-2</c:v>
                </c:pt>
                <c:pt idx="77">
                  <c:v>7.4528999999999998E-2</c:v>
                </c:pt>
                <c:pt idx="78">
                  <c:v>7.5148000000000006E-2</c:v>
                </c:pt>
                <c:pt idx="79">
                  <c:v>7.5623999999999997E-2</c:v>
                </c:pt>
                <c:pt idx="80">
                  <c:v>7.6220999999999997E-2</c:v>
                </c:pt>
                <c:pt idx="81">
                  <c:v>7.6799999999999993E-2</c:v>
                </c:pt>
                <c:pt idx="82">
                  <c:v>7.7383999999999994E-2</c:v>
                </c:pt>
                <c:pt idx="83">
                  <c:v>7.8276999999999999E-2</c:v>
                </c:pt>
                <c:pt idx="84">
                  <c:v>7.8817999999999999E-2</c:v>
                </c:pt>
                <c:pt idx="85">
                  <c:v>7.9898999999999998E-2</c:v>
                </c:pt>
                <c:pt idx="86">
                  <c:v>8.0656000000000005E-2</c:v>
                </c:pt>
                <c:pt idx="87">
                  <c:v>8.1525E-2</c:v>
                </c:pt>
                <c:pt idx="88">
                  <c:v>8.2463999999999996E-2</c:v>
                </c:pt>
                <c:pt idx="89">
                  <c:v>8.3007999999999998E-2</c:v>
                </c:pt>
                <c:pt idx="90">
                  <c:v>8.4352999999999997E-2</c:v>
                </c:pt>
                <c:pt idx="91">
                  <c:v>8.5141999999999995E-2</c:v>
                </c:pt>
                <c:pt idx="92">
                  <c:v>8.6722999999999995E-2</c:v>
                </c:pt>
                <c:pt idx="93">
                  <c:v>8.8260000000000005E-2</c:v>
                </c:pt>
                <c:pt idx="94">
                  <c:v>9.0515999999999999E-2</c:v>
                </c:pt>
                <c:pt idx="95">
                  <c:v>9.2754000000000003E-2</c:v>
                </c:pt>
                <c:pt idx="96">
                  <c:v>9.4880999999999993E-2</c:v>
                </c:pt>
                <c:pt idx="97">
                  <c:v>9.9215999999999999E-2</c:v>
                </c:pt>
                <c:pt idx="98">
                  <c:v>0.103146</c:v>
                </c:pt>
                <c:pt idx="99">
                  <c:v>0.11616700000000001</c:v>
                </c:pt>
                <c:pt idx="100">
                  <c:v>0.14871300000000001</c:v>
                </c:pt>
              </c:numCache>
            </c:numRef>
          </c:xVal>
          <c:yVal>
            <c:numRef>
              <c:f>Sheet1!$A$44:$HP$44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1.0168999999999999E-2</c:v>
                </c:pt>
                <c:pt idx="2">
                  <c:v>1.9914999999999999E-2</c:v>
                </c:pt>
                <c:pt idx="3">
                  <c:v>3.0085000000000001E-2</c:v>
                </c:pt>
                <c:pt idx="4">
                  <c:v>3.9830999999999998E-2</c:v>
                </c:pt>
                <c:pt idx="5">
                  <c:v>0.05</c:v>
                </c:pt>
                <c:pt idx="6">
                  <c:v>5.9746E-2</c:v>
                </c:pt>
                <c:pt idx="7">
                  <c:v>6.9915000000000005E-2</c:v>
                </c:pt>
                <c:pt idx="8">
                  <c:v>7.9660999999999996E-2</c:v>
                </c:pt>
                <c:pt idx="9">
                  <c:v>8.9830999999999994E-2</c:v>
                </c:pt>
                <c:pt idx="10">
                  <c:v>9.9575999999999998E-2</c:v>
                </c:pt>
                <c:pt idx="11">
                  <c:v>0.109746</c:v>
                </c:pt>
                <c:pt idx="12">
                  <c:v>0.119492</c:v>
                </c:pt>
                <c:pt idx="13">
                  <c:v>0.129661</c:v>
                </c:pt>
                <c:pt idx="14">
                  <c:v>0.139407</c:v>
                </c:pt>
                <c:pt idx="15">
                  <c:v>0.14957599999999999</c:v>
                </c:pt>
                <c:pt idx="16">
                  <c:v>0.15932199999999999</c:v>
                </c:pt>
                <c:pt idx="17">
                  <c:v>0.169492</c:v>
                </c:pt>
                <c:pt idx="18">
                  <c:v>0.17923700000000001</c:v>
                </c:pt>
                <c:pt idx="19">
                  <c:v>0.18940699999999999</c:v>
                </c:pt>
                <c:pt idx="20">
                  <c:v>0.199153</c:v>
                </c:pt>
                <c:pt idx="21">
                  <c:v>0.20932200000000001</c:v>
                </c:pt>
                <c:pt idx="22">
                  <c:v>0.21906800000000001</c:v>
                </c:pt>
                <c:pt idx="23">
                  <c:v>0.229237</c:v>
                </c:pt>
                <c:pt idx="24">
                  <c:v>0.238983</c:v>
                </c:pt>
                <c:pt idx="25">
                  <c:v>0.24915300000000001</c:v>
                </c:pt>
                <c:pt idx="26">
                  <c:v>0.25889800000000002</c:v>
                </c:pt>
                <c:pt idx="27">
                  <c:v>0.26906799999999997</c:v>
                </c:pt>
                <c:pt idx="28">
                  <c:v>0.27881400000000001</c:v>
                </c:pt>
                <c:pt idx="29">
                  <c:v>0.28898299999999999</c:v>
                </c:pt>
                <c:pt idx="30">
                  <c:v>0.29872900000000002</c:v>
                </c:pt>
                <c:pt idx="31">
                  <c:v>0.30889800000000001</c:v>
                </c:pt>
                <c:pt idx="32">
                  <c:v>0.31864399999999998</c:v>
                </c:pt>
                <c:pt idx="33">
                  <c:v>0.328814</c:v>
                </c:pt>
                <c:pt idx="34">
                  <c:v>0.338559</c:v>
                </c:pt>
                <c:pt idx="35">
                  <c:v>0.34872900000000001</c:v>
                </c:pt>
                <c:pt idx="36">
                  <c:v>0.35847499999999999</c:v>
                </c:pt>
                <c:pt idx="37">
                  <c:v>0.36864400000000003</c:v>
                </c:pt>
                <c:pt idx="38">
                  <c:v>0.37839</c:v>
                </c:pt>
                <c:pt idx="39">
                  <c:v>0.38855899999999999</c:v>
                </c:pt>
                <c:pt idx="40">
                  <c:v>0.39830500000000002</c:v>
                </c:pt>
                <c:pt idx="41">
                  <c:v>0.40847499999999998</c:v>
                </c:pt>
                <c:pt idx="42">
                  <c:v>0.41821999999999998</c:v>
                </c:pt>
                <c:pt idx="43">
                  <c:v>0.42838999999999999</c:v>
                </c:pt>
                <c:pt idx="44">
                  <c:v>0.43813600000000003</c:v>
                </c:pt>
                <c:pt idx="45">
                  <c:v>0.44830500000000001</c:v>
                </c:pt>
                <c:pt idx="46">
                  <c:v>0.45805099999999999</c:v>
                </c:pt>
                <c:pt idx="47">
                  <c:v>0.46822000000000003</c:v>
                </c:pt>
                <c:pt idx="48">
                  <c:v>0.477966</c:v>
                </c:pt>
                <c:pt idx="49">
                  <c:v>0.48813600000000001</c:v>
                </c:pt>
                <c:pt idx="50">
                  <c:v>0.49788100000000002</c:v>
                </c:pt>
                <c:pt idx="51">
                  <c:v>0.50805100000000003</c:v>
                </c:pt>
                <c:pt idx="52">
                  <c:v>0.51779699999999995</c:v>
                </c:pt>
                <c:pt idx="53">
                  <c:v>0.52796600000000005</c:v>
                </c:pt>
                <c:pt idx="54">
                  <c:v>0.53771199999999997</c:v>
                </c:pt>
                <c:pt idx="55">
                  <c:v>0.54788099999999995</c:v>
                </c:pt>
                <c:pt idx="56">
                  <c:v>0.55762699999999998</c:v>
                </c:pt>
                <c:pt idx="57">
                  <c:v>0.567797</c:v>
                </c:pt>
                <c:pt idx="58">
                  <c:v>0.577542</c:v>
                </c:pt>
                <c:pt idx="59">
                  <c:v>0.58771200000000001</c:v>
                </c:pt>
                <c:pt idx="60">
                  <c:v>0.59745800000000004</c:v>
                </c:pt>
                <c:pt idx="61">
                  <c:v>0.60762700000000003</c:v>
                </c:pt>
                <c:pt idx="62">
                  <c:v>0.61737299999999995</c:v>
                </c:pt>
                <c:pt idx="63">
                  <c:v>0.62754200000000004</c:v>
                </c:pt>
                <c:pt idx="64">
                  <c:v>0.63728799999999997</c:v>
                </c:pt>
                <c:pt idx="65">
                  <c:v>0.64745799999999998</c:v>
                </c:pt>
                <c:pt idx="66">
                  <c:v>0.65720299999999998</c:v>
                </c:pt>
                <c:pt idx="67">
                  <c:v>0.66737299999999999</c:v>
                </c:pt>
                <c:pt idx="68">
                  <c:v>0.67711900000000003</c:v>
                </c:pt>
                <c:pt idx="69">
                  <c:v>0.68728800000000001</c:v>
                </c:pt>
                <c:pt idx="70">
                  <c:v>0.69703400000000004</c:v>
                </c:pt>
                <c:pt idx="71">
                  <c:v>0.70720300000000003</c:v>
                </c:pt>
                <c:pt idx="72">
                  <c:v>0.71694899999999995</c:v>
                </c:pt>
                <c:pt idx="73">
                  <c:v>0.72711899999999996</c:v>
                </c:pt>
                <c:pt idx="74">
                  <c:v>0.73686399999999996</c:v>
                </c:pt>
                <c:pt idx="75">
                  <c:v>0.74703399999999998</c:v>
                </c:pt>
                <c:pt idx="76">
                  <c:v>0.75678000000000001</c:v>
                </c:pt>
                <c:pt idx="77">
                  <c:v>0.76694899999999999</c:v>
                </c:pt>
                <c:pt idx="78">
                  <c:v>0.77669500000000002</c:v>
                </c:pt>
                <c:pt idx="79">
                  <c:v>0.78686400000000001</c:v>
                </c:pt>
                <c:pt idx="80">
                  <c:v>0.79661000000000004</c:v>
                </c:pt>
                <c:pt idx="81">
                  <c:v>0.80678000000000005</c:v>
                </c:pt>
                <c:pt idx="82">
                  <c:v>0.81652499999999995</c:v>
                </c:pt>
                <c:pt idx="83">
                  <c:v>0.82669499999999996</c:v>
                </c:pt>
                <c:pt idx="84">
                  <c:v>0.83644099999999999</c:v>
                </c:pt>
                <c:pt idx="85">
                  <c:v>0.84660999999999997</c:v>
                </c:pt>
                <c:pt idx="86">
                  <c:v>0.85635600000000001</c:v>
                </c:pt>
                <c:pt idx="87">
                  <c:v>0.86652499999999999</c:v>
                </c:pt>
                <c:pt idx="88">
                  <c:v>0.87627100000000002</c:v>
                </c:pt>
                <c:pt idx="89">
                  <c:v>0.88644100000000003</c:v>
                </c:pt>
                <c:pt idx="90">
                  <c:v>0.89618600000000004</c:v>
                </c:pt>
                <c:pt idx="91">
                  <c:v>0.90635600000000005</c:v>
                </c:pt>
                <c:pt idx="92">
                  <c:v>0.91610199999999997</c:v>
                </c:pt>
                <c:pt idx="93">
                  <c:v>0.92627099999999996</c:v>
                </c:pt>
                <c:pt idx="94">
                  <c:v>0.93601699999999999</c:v>
                </c:pt>
                <c:pt idx="95">
                  <c:v>0.94618599999999997</c:v>
                </c:pt>
                <c:pt idx="96">
                  <c:v>0.955932</c:v>
                </c:pt>
                <c:pt idx="97">
                  <c:v>0.96610200000000002</c:v>
                </c:pt>
                <c:pt idx="98">
                  <c:v>0.97584700000000002</c:v>
                </c:pt>
                <c:pt idx="99">
                  <c:v>0.98601700000000003</c:v>
                </c:pt>
                <c:pt idx="100">
                  <c:v>0.99576299999999995</c:v>
                </c:pt>
              </c:numCache>
            </c:numRef>
          </c:yVal>
          <c:smooth val="1"/>
        </c:ser>
        <c:ser>
          <c:idx val="3"/>
          <c:order val="1"/>
          <c:tx>
            <c:v>Yu et al.</c:v>
          </c:tx>
          <c:marker>
            <c:symbol val="none"/>
          </c:marker>
          <c:xVal>
            <c:numRef>
              <c:f>Sheet1!$A$41:$HP$41</c:f>
              <c:numCache>
                <c:formatCode>g!/"通""用""格""式"</c:formatCode>
                <c:ptCount val="224"/>
                <c:pt idx="0">
                  <c:v>1.8751E-2</c:v>
                </c:pt>
                <c:pt idx="1">
                  <c:v>2.8785999999999999E-2</c:v>
                </c:pt>
                <c:pt idx="2">
                  <c:v>3.1091000000000001E-2</c:v>
                </c:pt>
                <c:pt idx="3">
                  <c:v>3.2534E-2</c:v>
                </c:pt>
                <c:pt idx="4">
                  <c:v>3.3610000000000001E-2</c:v>
                </c:pt>
                <c:pt idx="5">
                  <c:v>3.4407E-2</c:v>
                </c:pt>
                <c:pt idx="6">
                  <c:v>3.5375999999999998E-2</c:v>
                </c:pt>
                <c:pt idx="7">
                  <c:v>3.6241000000000002E-2</c:v>
                </c:pt>
                <c:pt idx="8">
                  <c:v>3.6970999999999997E-2</c:v>
                </c:pt>
                <c:pt idx="9">
                  <c:v>3.7652999999999999E-2</c:v>
                </c:pt>
                <c:pt idx="10">
                  <c:v>3.8080000000000003E-2</c:v>
                </c:pt>
                <c:pt idx="11">
                  <c:v>3.8775999999999998E-2</c:v>
                </c:pt>
                <c:pt idx="12">
                  <c:v>3.9354E-2</c:v>
                </c:pt>
                <c:pt idx="13">
                  <c:v>3.9713999999999999E-2</c:v>
                </c:pt>
                <c:pt idx="14">
                  <c:v>4.0427999999999999E-2</c:v>
                </c:pt>
                <c:pt idx="15">
                  <c:v>4.0883000000000003E-2</c:v>
                </c:pt>
                <c:pt idx="16">
                  <c:v>4.1565999999999999E-2</c:v>
                </c:pt>
                <c:pt idx="17">
                  <c:v>4.1991000000000001E-2</c:v>
                </c:pt>
                <c:pt idx="18">
                  <c:v>4.2345000000000001E-2</c:v>
                </c:pt>
                <c:pt idx="19">
                  <c:v>4.2679000000000002E-2</c:v>
                </c:pt>
                <c:pt idx="20">
                  <c:v>4.3117999999999997E-2</c:v>
                </c:pt>
                <c:pt idx="21">
                  <c:v>4.3657000000000001E-2</c:v>
                </c:pt>
                <c:pt idx="22">
                  <c:v>4.3970000000000002E-2</c:v>
                </c:pt>
                <c:pt idx="23">
                  <c:v>4.4448000000000001E-2</c:v>
                </c:pt>
                <c:pt idx="24">
                  <c:v>4.4807E-2</c:v>
                </c:pt>
                <c:pt idx="25">
                  <c:v>4.5130000000000003E-2</c:v>
                </c:pt>
                <c:pt idx="26">
                  <c:v>4.5677000000000002E-2</c:v>
                </c:pt>
                <c:pt idx="27">
                  <c:v>4.6193999999999999E-2</c:v>
                </c:pt>
                <c:pt idx="28">
                  <c:v>4.6789999999999998E-2</c:v>
                </c:pt>
                <c:pt idx="29">
                  <c:v>4.7111E-2</c:v>
                </c:pt>
                <c:pt idx="30">
                  <c:v>4.7565000000000003E-2</c:v>
                </c:pt>
                <c:pt idx="31">
                  <c:v>4.7962999999999999E-2</c:v>
                </c:pt>
                <c:pt idx="32">
                  <c:v>4.8521000000000002E-2</c:v>
                </c:pt>
                <c:pt idx="33">
                  <c:v>4.8863999999999998E-2</c:v>
                </c:pt>
                <c:pt idx="34">
                  <c:v>4.9325000000000001E-2</c:v>
                </c:pt>
                <c:pt idx="35">
                  <c:v>4.9850999999999999E-2</c:v>
                </c:pt>
                <c:pt idx="36">
                  <c:v>5.0356999999999999E-2</c:v>
                </c:pt>
                <c:pt idx="37">
                  <c:v>5.0708000000000003E-2</c:v>
                </c:pt>
                <c:pt idx="38">
                  <c:v>5.1111999999999998E-2</c:v>
                </c:pt>
                <c:pt idx="39">
                  <c:v>5.1497000000000001E-2</c:v>
                </c:pt>
                <c:pt idx="40">
                  <c:v>5.1973999999999999E-2</c:v>
                </c:pt>
                <c:pt idx="41">
                  <c:v>5.2433E-2</c:v>
                </c:pt>
                <c:pt idx="42">
                  <c:v>5.2831999999999997E-2</c:v>
                </c:pt>
                <c:pt idx="43">
                  <c:v>5.3331999999999997E-2</c:v>
                </c:pt>
                <c:pt idx="44">
                  <c:v>5.3669000000000001E-2</c:v>
                </c:pt>
                <c:pt idx="45">
                  <c:v>5.4272000000000001E-2</c:v>
                </c:pt>
                <c:pt idx="46">
                  <c:v>5.4766000000000002E-2</c:v>
                </c:pt>
                <c:pt idx="47">
                  <c:v>5.5347E-2</c:v>
                </c:pt>
                <c:pt idx="48">
                  <c:v>5.5944000000000001E-2</c:v>
                </c:pt>
                <c:pt idx="49">
                  <c:v>5.6325E-2</c:v>
                </c:pt>
                <c:pt idx="50">
                  <c:v>5.6748E-2</c:v>
                </c:pt>
                <c:pt idx="51">
                  <c:v>5.7192E-2</c:v>
                </c:pt>
                <c:pt idx="52">
                  <c:v>5.7535999999999997E-2</c:v>
                </c:pt>
                <c:pt idx="53">
                  <c:v>5.8061000000000001E-2</c:v>
                </c:pt>
                <c:pt idx="54">
                  <c:v>5.8541000000000003E-2</c:v>
                </c:pt>
                <c:pt idx="55">
                  <c:v>5.9035999999999998E-2</c:v>
                </c:pt>
                <c:pt idx="56">
                  <c:v>5.9566000000000001E-2</c:v>
                </c:pt>
                <c:pt idx="57">
                  <c:v>6.0158000000000003E-2</c:v>
                </c:pt>
                <c:pt idx="58">
                  <c:v>6.0691000000000002E-2</c:v>
                </c:pt>
                <c:pt idx="59">
                  <c:v>6.1211000000000002E-2</c:v>
                </c:pt>
                <c:pt idx="60">
                  <c:v>6.1811999999999999E-2</c:v>
                </c:pt>
                <c:pt idx="61">
                  <c:v>6.2566999999999998E-2</c:v>
                </c:pt>
                <c:pt idx="62">
                  <c:v>6.3223000000000001E-2</c:v>
                </c:pt>
                <c:pt idx="63">
                  <c:v>6.3682000000000002E-2</c:v>
                </c:pt>
                <c:pt idx="64">
                  <c:v>6.4154000000000003E-2</c:v>
                </c:pt>
                <c:pt idx="65">
                  <c:v>6.4981999999999998E-2</c:v>
                </c:pt>
                <c:pt idx="66">
                  <c:v>6.5864000000000006E-2</c:v>
                </c:pt>
                <c:pt idx="67">
                  <c:v>6.6379999999999995E-2</c:v>
                </c:pt>
                <c:pt idx="68">
                  <c:v>6.6928000000000001E-2</c:v>
                </c:pt>
                <c:pt idx="69">
                  <c:v>6.7737000000000006E-2</c:v>
                </c:pt>
                <c:pt idx="70">
                  <c:v>6.8389000000000005E-2</c:v>
                </c:pt>
                <c:pt idx="71">
                  <c:v>6.9048999999999999E-2</c:v>
                </c:pt>
                <c:pt idx="72">
                  <c:v>6.9969000000000003E-2</c:v>
                </c:pt>
                <c:pt idx="73">
                  <c:v>7.0733000000000004E-2</c:v>
                </c:pt>
                <c:pt idx="74">
                  <c:v>7.1732000000000004E-2</c:v>
                </c:pt>
                <c:pt idx="75">
                  <c:v>7.2495000000000004E-2</c:v>
                </c:pt>
                <c:pt idx="76">
                  <c:v>7.3289000000000007E-2</c:v>
                </c:pt>
                <c:pt idx="77">
                  <c:v>7.4396000000000004E-2</c:v>
                </c:pt>
                <c:pt idx="78">
                  <c:v>7.5263999999999998E-2</c:v>
                </c:pt>
                <c:pt idx="79">
                  <c:v>7.6327999999999993E-2</c:v>
                </c:pt>
                <c:pt idx="80">
                  <c:v>7.7406000000000003E-2</c:v>
                </c:pt>
                <c:pt idx="81">
                  <c:v>7.8328999999999996E-2</c:v>
                </c:pt>
                <c:pt idx="82">
                  <c:v>7.9781000000000005E-2</c:v>
                </c:pt>
                <c:pt idx="83">
                  <c:v>8.0875000000000002E-2</c:v>
                </c:pt>
                <c:pt idx="84">
                  <c:v>8.1583000000000003E-2</c:v>
                </c:pt>
                <c:pt idx="85">
                  <c:v>8.2561999999999997E-2</c:v>
                </c:pt>
                <c:pt idx="86">
                  <c:v>8.4213999999999997E-2</c:v>
                </c:pt>
                <c:pt idx="87">
                  <c:v>8.5703000000000001E-2</c:v>
                </c:pt>
                <c:pt idx="88">
                  <c:v>8.7206000000000006E-2</c:v>
                </c:pt>
                <c:pt idx="89">
                  <c:v>8.8424000000000003E-2</c:v>
                </c:pt>
                <c:pt idx="90">
                  <c:v>9.0735999999999997E-2</c:v>
                </c:pt>
                <c:pt idx="91">
                  <c:v>9.2506000000000005E-2</c:v>
                </c:pt>
                <c:pt idx="92">
                  <c:v>9.6879999999999994E-2</c:v>
                </c:pt>
                <c:pt idx="93">
                  <c:v>0.100162</c:v>
                </c:pt>
                <c:pt idx="94">
                  <c:v>0.102871</c:v>
                </c:pt>
                <c:pt idx="95">
                  <c:v>0.107498</c:v>
                </c:pt>
                <c:pt idx="96">
                  <c:v>0.111912</c:v>
                </c:pt>
                <c:pt idx="97">
                  <c:v>0.11817</c:v>
                </c:pt>
                <c:pt idx="98">
                  <c:v>0.12673100000000001</c:v>
                </c:pt>
                <c:pt idx="99">
                  <c:v>0.14554</c:v>
                </c:pt>
              </c:numCache>
            </c:numRef>
          </c:xVal>
          <c:yVal>
            <c:numRef>
              <c:f>Sheet1!$A$42:$HP$42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1.0234999999999999E-2</c:v>
                </c:pt>
                <c:pt idx="2">
                  <c:v>2.0042999999999998E-2</c:v>
                </c:pt>
                <c:pt idx="3">
                  <c:v>3.0276999999999998E-2</c:v>
                </c:pt>
                <c:pt idx="4">
                  <c:v>4.0085000000000003E-2</c:v>
                </c:pt>
                <c:pt idx="5">
                  <c:v>5.0319999999999997E-2</c:v>
                </c:pt>
                <c:pt idx="6">
                  <c:v>6.0128000000000001E-2</c:v>
                </c:pt>
                <c:pt idx="7">
                  <c:v>7.0361999999999994E-2</c:v>
                </c:pt>
                <c:pt idx="8">
                  <c:v>8.0171000000000006E-2</c:v>
                </c:pt>
                <c:pt idx="9">
                  <c:v>9.0404999999999999E-2</c:v>
                </c:pt>
                <c:pt idx="10">
                  <c:v>0.100213</c:v>
                </c:pt>
                <c:pt idx="11">
                  <c:v>0.110448</c:v>
                </c:pt>
                <c:pt idx="12">
                  <c:v>0.120256</c:v>
                </c:pt>
                <c:pt idx="13">
                  <c:v>0.13048999999999999</c:v>
                </c:pt>
                <c:pt idx="14">
                  <c:v>0.14029900000000001</c:v>
                </c:pt>
                <c:pt idx="15">
                  <c:v>0.150533</c:v>
                </c:pt>
                <c:pt idx="16">
                  <c:v>0.16034100000000001</c:v>
                </c:pt>
                <c:pt idx="17">
                  <c:v>0.17057600000000001</c:v>
                </c:pt>
                <c:pt idx="18">
                  <c:v>0.18038399999999999</c:v>
                </c:pt>
                <c:pt idx="19">
                  <c:v>0.19061800000000001</c:v>
                </c:pt>
                <c:pt idx="20">
                  <c:v>0.20042599999999999</c:v>
                </c:pt>
                <c:pt idx="21">
                  <c:v>0.21066099999999999</c:v>
                </c:pt>
                <c:pt idx="22">
                  <c:v>0.220469</c:v>
                </c:pt>
                <c:pt idx="23">
                  <c:v>0.23070399999999999</c:v>
                </c:pt>
                <c:pt idx="24">
                  <c:v>0.240512</c:v>
                </c:pt>
                <c:pt idx="25">
                  <c:v>0.25074600000000002</c:v>
                </c:pt>
                <c:pt idx="26">
                  <c:v>0.26055400000000001</c:v>
                </c:pt>
                <c:pt idx="27">
                  <c:v>0.270789</c:v>
                </c:pt>
                <c:pt idx="28">
                  <c:v>0.28059699999999999</c:v>
                </c:pt>
                <c:pt idx="29">
                  <c:v>0.29083199999999998</c:v>
                </c:pt>
                <c:pt idx="30">
                  <c:v>0.30064000000000002</c:v>
                </c:pt>
                <c:pt idx="31">
                  <c:v>0.31087399999999998</c:v>
                </c:pt>
                <c:pt idx="32">
                  <c:v>0.32068200000000002</c:v>
                </c:pt>
                <c:pt idx="33">
                  <c:v>0.33091700000000002</c:v>
                </c:pt>
                <c:pt idx="34">
                  <c:v>0.340725</c:v>
                </c:pt>
                <c:pt idx="35">
                  <c:v>0.35095900000000002</c:v>
                </c:pt>
                <c:pt idx="36">
                  <c:v>0.36076799999999998</c:v>
                </c:pt>
                <c:pt idx="37">
                  <c:v>0.371002</c:v>
                </c:pt>
                <c:pt idx="38">
                  <c:v>0.38080999999999998</c:v>
                </c:pt>
                <c:pt idx="39">
                  <c:v>0.39104499999999998</c:v>
                </c:pt>
                <c:pt idx="40">
                  <c:v>0.40085300000000001</c:v>
                </c:pt>
                <c:pt idx="41">
                  <c:v>0.41108699999999998</c:v>
                </c:pt>
                <c:pt idx="42">
                  <c:v>0.42089599999999999</c:v>
                </c:pt>
                <c:pt idx="43">
                  <c:v>0.43113000000000001</c:v>
                </c:pt>
                <c:pt idx="44">
                  <c:v>0.440938</c:v>
                </c:pt>
                <c:pt idx="45">
                  <c:v>0.45117299999999999</c:v>
                </c:pt>
                <c:pt idx="46">
                  <c:v>0.46098099999999997</c:v>
                </c:pt>
                <c:pt idx="47">
                  <c:v>0.47121499999999999</c:v>
                </c:pt>
                <c:pt idx="48">
                  <c:v>0.48102299999999998</c:v>
                </c:pt>
                <c:pt idx="49">
                  <c:v>0.49125799999999997</c:v>
                </c:pt>
                <c:pt idx="50">
                  <c:v>0.50106600000000001</c:v>
                </c:pt>
                <c:pt idx="51">
                  <c:v>0.51130100000000001</c:v>
                </c:pt>
                <c:pt idx="52">
                  <c:v>0.52110900000000004</c:v>
                </c:pt>
                <c:pt idx="53">
                  <c:v>0.53134300000000001</c:v>
                </c:pt>
                <c:pt idx="54">
                  <c:v>0.54115100000000005</c:v>
                </c:pt>
                <c:pt idx="55">
                  <c:v>0.55138600000000004</c:v>
                </c:pt>
                <c:pt idx="56">
                  <c:v>0.56119399999999997</c:v>
                </c:pt>
                <c:pt idx="57">
                  <c:v>0.57142899999999996</c:v>
                </c:pt>
                <c:pt idx="58">
                  <c:v>0.581237</c:v>
                </c:pt>
                <c:pt idx="59">
                  <c:v>0.59147099999999997</c:v>
                </c:pt>
                <c:pt idx="60">
                  <c:v>0.60127900000000001</c:v>
                </c:pt>
                <c:pt idx="61">
                  <c:v>0.611514</c:v>
                </c:pt>
                <c:pt idx="62">
                  <c:v>0.62132200000000004</c:v>
                </c:pt>
                <c:pt idx="63">
                  <c:v>0.63155700000000004</c:v>
                </c:pt>
                <c:pt idx="64">
                  <c:v>0.64136499999999996</c:v>
                </c:pt>
                <c:pt idx="65">
                  <c:v>0.65159900000000004</c:v>
                </c:pt>
                <c:pt idx="66">
                  <c:v>0.66140699999999997</c:v>
                </c:pt>
                <c:pt idx="67">
                  <c:v>0.67164199999999996</c:v>
                </c:pt>
                <c:pt idx="68">
                  <c:v>0.68145</c:v>
                </c:pt>
                <c:pt idx="69">
                  <c:v>0.69168399999999997</c:v>
                </c:pt>
                <c:pt idx="70">
                  <c:v>0.70149300000000003</c:v>
                </c:pt>
                <c:pt idx="71">
                  <c:v>0.711727</c:v>
                </c:pt>
                <c:pt idx="72">
                  <c:v>0.72153500000000004</c:v>
                </c:pt>
                <c:pt idx="73">
                  <c:v>0.73177000000000003</c:v>
                </c:pt>
                <c:pt idx="74">
                  <c:v>0.74157799999999996</c:v>
                </c:pt>
                <c:pt idx="75">
                  <c:v>0.75181200000000004</c:v>
                </c:pt>
                <c:pt idx="76">
                  <c:v>0.76161999999999996</c:v>
                </c:pt>
                <c:pt idx="77">
                  <c:v>0.77185499999999996</c:v>
                </c:pt>
                <c:pt idx="78">
                  <c:v>0.781663</c:v>
                </c:pt>
                <c:pt idx="79">
                  <c:v>0.79189799999999999</c:v>
                </c:pt>
                <c:pt idx="80">
                  <c:v>0.80170600000000003</c:v>
                </c:pt>
                <c:pt idx="81">
                  <c:v>0.81194</c:v>
                </c:pt>
                <c:pt idx="82">
                  <c:v>0.82174800000000003</c:v>
                </c:pt>
                <c:pt idx="83">
                  <c:v>0.83198300000000003</c:v>
                </c:pt>
                <c:pt idx="84">
                  <c:v>0.84179099999999996</c:v>
                </c:pt>
                <c:pt idx="85">
                  <c:v>0.85202599999999995</c:v>
                </c:pt>
                <c:pt idx="86">
                  <c:v>0.86183399999999999</c:v>
                </c:pt>
                <c:pt idx="87">
                  <c:v>0.87206799999999995</c:v>
                </c:pt>
                <c:pt idx="88">
                  <c:v>0.88187599999999999</c:v>
                </c:pt>
                <c:pt idx="89">
                  <c:v>0.89211099999999999</c:v>
                </c:pt>
                <c:pt idx="90">
                  <c:v>0.90191900000000003</c:v>
                </c:pt>
                <c:pt idx="91">
                  <c:v>0.91215400000000002</c:v>
                </c:pt>
                <c:pt idx="92">
                  <c:v>0.92196199999999995</c:v>
                </c:pt>
                <c:pt idx="93">
                  <c:v>0.93219600000000002</c:v>
                </c:pt>
                <c:pt idx="94">
                  <c:v>0.94200399999999995</c:v>
                </c:pt>
                <c:pt idx="95">
                  <c:v>0.95223899999999995</c:v>
                </c:pt>
                <c:pt idx="96">
                  <c:v>0.96204699999999999</c:v>
                </c:pt>
                <c:pt idx="97">
                  <c:v>0.97228099999999995</c:v>
                </c:pt>
                <c:pt idx="98">
                  <c:v>0.98209000000000002</c:v>
                </c:pt>
                <c:pt idx="99">
                  <c:v>0.99232399999999998</c:v>
                </c:pt>
              </c:numCache>
            </c:numRef>
          </c:yVal>
          <c:smooth val="1"/>
        </c:ser>
        <c:ser>
          <c:idx val="2"/>
          <c:order val="2"/>
          <c:tx>
            <c:v>DRMF</c:v>
          </c:tx>
          <c:marker>
            <c:symbol val="none"/>
          </c:marker>
          <c:xVal>
            <c:numRef>
              <c:f>Sheet1!$A$39:$HP$39</c:f>
              <c:numCache>
                <c:formatCode>g!/"通""用""格""式"</c:formatCode>
                <c:ptCount val="224"/>
                <c:pt idx="0">
                  <c:v>2.4863E-2</c:v>
                </c:pt>
                <c:pt idx="1">
                  <c:v>2.9295999999999999E-2</c:v>
                </c:pt>
                <c:pt idx="2">
                  <c:v>3.0721999999999999E-2</c:v>
                </c:pt>
                <c:pt idx="3">
                  <c:v>3.1975999999999997E-2</c:v>
                </c:pt>
                <c:pt idx="4">
                  <c:v>3.2756E-2</c:v>
                </c:pt>
                <c:pt idx="5">
                  <c:v>3.3758999999999997E-2</c:v>
                </c:pt>
                <c:pt idx="6">
                  <c:v>3.4321999999999998E-2</c:v>
                </c:pt>
                <c:pt idx="7">
                  <c:v>3.4993999999999997E-2</c:v>
                </c:pt>
                <c:pt idx="8">
                  <c:v>3.5563999999999998E-2</c:v>
                </c:pt>
                <c:pt idx="9">
                  <c:v>3.6145999999999998E-2</c:v>
                </c:pt>
                <c:pt idx="10">
                  <c:v>3.6490000000000002E-2</c:v>
                </c:pt>
                <c:pt idx="11">
                  <c:v>3.6849E-2</c:v>
                </c:pt>
                <c:pt idx="12">
                  <c:v>3.7185999999999997E-2</c:v>
                </c:pt>
                <c:pt idx="13">
                  <c:v>3.7692999999999997E-2</c:v>
                </c:pt>
                <c:pt idx="14">
                  <c:v>3.8084E-2</c:v>
                </c:pt>
                <c:pt idx="15">
                  <c:v>3.8443999999999999E-2</c:v>
                </c:pt>
                <c:pt idx="16">
                  <c:v>3.8656000000000003E-2</c:v>
                </c:pt>
                <c:pt idx="17">
                  <c:v>3.9136999999999998E-2</c:v>
                </c:pt>
                <c:pt idx="18">
                  <c:v>3.9452000000000001E-2</c:v>
                </c:pt>
                <c:pt idx="19">
                  <c:v>3.9850999999999998E-2</c:v>
                </c:pt>
                <c:pt idx="20">
                  <c:v>4.0106000000000003E-2</c:v>
                </c:pt>
                <c:pt idx="21">
                  <c:v>4.0376000000000002E-2</c:v>
                </c:pt>
                <c:pt idx="22">
                  <c:v>4.0772000000000003E-2</c:v>
                </c:pt>
                <c:pt idx="23">
                  <c:v>4.0969999999999999E-2</c:v>
                </c:pt>
                <c:pt idx="24">
                  <c:v>4.1324E-2</c:v>
                </c:pt>
                <c:pt idx="25">
                  <c:v>4.1660000000000003E-2</c:v>
                </c:pt>
                <c:pt idx="26">
                  <c:v>4.2099999999999999E-2</c:v>
                </c:pt>
                <c:pt idx="27">
                  <c:v>4.2418999999999998E-2</c:v>
                </c:pt>
                <c:pt idx="28">
                  <c:v>4.2733E-2</c:v>
                </c:pt>
                <c:pt idx="29">
                  <c:v>4.3104999999999997E-2</c:v>
                </c:pt>
                <c:pt idx="30">
                  <c:v>4.3565E-2</c:v>
                </c:pt>
                <c:pt idx="31">
                  <c:v>4.3867999999999997E-2</c:v>
                </c:pt>
                <c:pt idx="32">
                  <c:v>4.4067000000000002E-2</c:v>
                </c:pt>
                <c:pt idx="33">
                  <c:v>4.4365000000000002E-2</c:v>
                </c:pt>
                <c:pt idx="34">
                  <c:v>4.4651999999999997E-2</c:v>
                </c:pt>
                <c:pt idx="35">
                  <c:v>4.4909999999999999E-2</c:v>
                </c:pt>
                <c:pt idx="36">
                  <c:v>4.5234000000000003E-2</c:v>
                </c:pt>
                <c:pt idx="37">
                  <c:v>4.5458999999999999E-2</c:v>
                </c:pt>
                <c:pt idx="38">
                  <c:v>4.5738000000000001E-2</c:v>
                </c:pt>
                <c:pt idx="39">
                  <c:v>4.6045000000000003E-2</c:v>
                </c:pt>
                <c:pt idx="40">
                  <c:v>4.6315000000000002E-2</c:v>
                </c:pt>
                <c:pt idx="41">
                  <c:v>4.6607999999999997E-2</c:v>
                </c:pt>
                <c:pt idx="42">
                  <c:v>4.6939000000000002E-2</c:v>
                </c:pt>
                <c:pt idx="43">
                  <c:v>4.7210000000000002E-2</c:v>
                </c:pt>
                <c:pt idx="44">
                  <c:v>4.7483999999999998E-2</c:v>
                </c:pt>
                <c:pt idx="45">
                  <c:v>4.7678999999999999E-2</c:v>
                </c:pt>
                <c:pt idx="46">
                  <c:v>4.8078000000000003E-2</c:v>
                </c:pt>
                <c:pt idx="47">
                  <c:v>4.8457E-2</c:v>
                </c:pt>
                <c:pt idx="48">
                  <c:v>4.8703000000000003E-2</c:v>
                </c:pt>
                <c:pt idx="49">
                  <c:v>4.8966000000000003E-2</c:v>
                </c:pt>
                <c:pt idx="50">
                  <c:v>4.9267999999999999E-2</c:v>
                </c:pt>
                <c:pt idx="51">
                  <c:v>4.956E-2</c:v>
                </c:pt>
                <c:pt idx="52">
                  <c:v>4.9924000000000003E-2</c:v>
                </c:pt>
                <c:pt idx="53">
                  <c:v>5.0243999999999997E-2</c:v>
                </c:pt>
                <c:pt idx="54">
                  <c:v>5.0643000000000001E-2</c:v>
                </c:pt>
                <c:pt idx="55">
                  <c:v>5.0881000000000003E-2</c:v>
                </c:pt>
                <c:pt idx="56">
                  <c:v>5.1284000000000003E-2</c:v>
                </c:pt>
                <c:pt idx="57">
                  <c:v>5.1633999999999999E-2</c:v>
                </c:pt>
                <c:pt idx="58">
                  <c:v>5.1969000000000001E-2</c:v>
                </c:pt>
                <c:pt idx="59">
                  <c:v>5.2328E-2</c:v>
                </c:pt>
                <c:pt idx="60">
                  <c:v>5.2838999999999997E-2</c:v>
                </c:pt>
                <c:pt idx="61">
                  <c:v>5.3134000000000001E-2</c:v>
                </c:pt>
                <c:pt idx="62">
                  <c:v>5.3589999999999999E-2</c:v>
                </c:pt>
                <c:pt idx="63">
                  <c:v>5.3913000000000003E-2</c:v>
                </c:pt>
                <c:pt idx="64">
                  <c:v>5.432E-2</c:v>
                </c:pt>
                <c:pt idx="65">
                  <c:v>5.4768999999999998E-2</c:v>
                </c:pt>
                <c:pt idx="66">
                  <c:v>5.5212999999999998E-2</c:v>
                </c:pt>
                <c:pt idx="67">
                  <c:v>5.5638E-2</c:v>
                </c:pt>
                <c:pt idx="68">
                  <c:v>5.6072999999999998E-2</c:v>
                </c:pt>
                <c:pt idx="69">
                  <c:v>5.6619000000000003E-2</c:v>
                </c:pt>
                <c:pt idx="70">
                  <c:v>5.7064999999999998E-2</c:v>
                </c:pt>
                <c:pt idx="71">
                  <c:v>5.7585999999999998E-2</c:v>
                </c:pt>
                <c:pt idx="72">
                  <c:v>5.8035999999999997E-2</c:v>
                </c:pt>
                <c:pt idx="73">
                  <c:v>5.8506000000000002E-2</c:v>
                </c:pt>
                <c:pt idx="74">
                  <c:v>5.9003E-2</c:v>
                </c:pt>
                <c:pt idx="75">
                  <c:v>5.9366000000000002E-2</c:v>
                </c:pt>
                <c:pt idx="76">
                  <c:v>5.9912E-2</c:v>
                </c:pt>
                <c:pt idx="77">
                  <c:v>6.0289000000000002E-2</c:v>
                </c:pt>
                <c:pt idx="78">
                  <c:v>6.1055999999999999E-2</c:v>
                </c:pt>
                <c:pt idx="79">
                  <c:v>6.1593000000000002E-2</c:v>
                </c:pt>
                <c:pt idx="80">
                  <c:v>6.2120000000000002E-2</c:v>
                </c:pt>
                <c:pt idx="81">
                  <c:v>6.2728999999999993E-2</c:v>
                </c:pt>
                <c:pt idx="82">
                  <c:v>6.3377000000000003E-2</c:v>
                </c:pt>
                <c:pt idx="83">
                  <c:v>6.3999E-2</c:v>
                </c:pt>
                <c:pt idx="84">
                  <c:v>6.4975000000000005E-2</c:v>
                </c:pt>
                <c:pt idx="85">
                  <c:v>6.5629999999999994E-2</c:v>
                </c:pt>
                <c:pt idx="86">
                  <c:v>6.6799999999999998E-2</c:v>
                </c:pt>
                <c:pt idx="87">
                  <c:v>6.7419999999999994E-2</c:v>
                </c:pt>
                <c:pt idx="88">
                  <c:v>6.8321000000000007E-2</c:v>
                </c:pt>
                <c:pt idx="89">
                  <c:v>6.9275000000000003E-2</c:v>
                </c:pt>
                <c:pt idx="90">
                  <c:v>7.0249000000000006E-2</c:v>
                </c:pt>
                <c:pt idx="91">
                  <c:v>7.1370000000000003E-2</c:v>
                </c:pt>
                <c:pt idx="92">
                  <c:v>7.2883000000000003E-2</c:v>
                </c:pt>
                <c:pt idx="93">
                  <c:v>7.5120000000000006E-2</c:v>
                </c:pt>
                <c:pt idx="94">
                  <c:v>7.6737E-2</c:v>
                </c:pt>
                <c:pt idx="95">
                  <c:v>7.9185000000000005E-2</c:v>
                </c:pt>
                <c:pt idx="96">
                  <c:v>8.1116999999999995E-2</c:v>
                </c:pt>
                <c:pt idx="97">
                  <c:v>8.4923999999999999E-2</c:v>
                </c:pt>
                <c:pt idx="98">
                  <c:v>9.0954999999999994E-2</c:v>
                </c:pt>
                <c:pt idx="99">
                  <c:v>0.101034</c:v>
                </c:pt>
                <c:pt idx="100">
                  <c:v>0.123613</c:v>
                </c:pt>
              </c:numCache>
            </c:numRef>
          </c:xVal>
          <c:yVal>
            <c:numRef>
              <c:f>Sheet1!$A$40:$HP$40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9.9349999999999994E-3</c:v>
                </c:pt>
                <c:pt idx="2">
                  <c:v>1.9869999999999999E-2</c:v>
                </c:pt>
                <c:pt idx="3">
                  <c:v>2.9805999999999999E-2</c:v>
                </c:pt>
                <c:pt idx="4">
                  <c:v>3.9740999999999999E-2</c:v>
                </c:pt>
                <c:pt idx="5">
                  <c:v>4.9675999999999998E-2</c:v>
                </c:pt>
                <c:pt idx="6">
                  <c:v>5.9610999999999997E-2</c:v>
                </c:pt>
                <c:pt idx="7">
                  <c:v>6.9545999999999997E-2</c:v>
                </c:pt>
                <c:pt idx="8">
                  <c:v>7.9481999999999997E-2</c:v>
                </c:pt>
                <c:pt idx="9">
                  <c:v>8.9416999999999996E-2</c:v>
                </c:pt>
                <c:pt idx="10">
                  <c:v>9.9351999999999996E-2</c:v>
                </c:pt>
                <c:pt idx="11">
                  <c:v>0.109287</c:v>
                </c:pt>
                <c:pt idx="12">
                  <c:v>0.11922199999999999</c:v>
                </c:pt>
                <c:pt idx="13">
                  <c:v>0.129158</c:v>
                </c:pt>
                <c:pt idx="14">
                  <c:v>0.13909299999999999</c:v>
                </c:pt>
                <c:pt idx="15">
                  <c:v>0.14902799999999999</c:v>
                </c:pt>
                <c:pt idx="16">
                  <c:v>0.15896299999999999</c:v>
                </c:pt>
                <c:pt idx="17">
                  <c:v>0.16889799999999999</c:v>
                </c:pt>
                <c:pt idx="18">
                  <c:v>0.17883399999999999</c:v>
                </c:pt>
                <c:pt idx="19">
                  <c:v>0.18876899999999999</c:v>
                </c:pt>
                <c:pt idx="20">
                  <c:v>0.19870399999999999</c:v>
                </c:pt>
                <c:pt idx="21">
                  <c:v>0.20863899999999999</c:v>
                </c:pt>
                <c:pt idx="22">
                  <c:v>0.21857499999999999</c:v>
                </c:pt>
                <c:pt idx="23">
                  <c:v>0.22850999999999999</c:v>
                </c:pt>
                <c:pt idx="24">
                  <c:v>0.23844499999999999</c:v>
                </c:pt>
                <c:pt idx="25">
                  <c:v>0.24837999999999999</c:v>
                </c:pt>
                <c:pt idx="26">
                  <c:v>0.25831500000000002</c:v>
                </c:pt>
                <c:pt idx="27">
                  <c:v>0.26825100000000002</c:v>
                </c:pt>
                <c:pt idx="28">
                  <c:v>0.27818599999999999</c:v>
                </c:pt>
                <c:pt idx="29">
                  <c:v>0.28812100000000002</c:v>
                </c:pt>
                <c:pt idx="30">
                  <c:v>0.29805599999999999</c:v>
                </c:pt>
                <c:pt idx="31">
                  <c:v>0.30799100000000001</c:v>
                </c:pt>
                <c:pt idx="32">
                  <c:v>0.31792700000000002</c:v>
                </c:pt>
                <c:pt idx="33">
                  <c:v>0.32786199999999999</c:v>
                </c:pt>
                <c:pt idx="34">
                  <c:v>0.33779700000000001</c:v>
                </c:pt>
                <c:pt idx="35">
                  <c:v>0.34773199999999999</c:v>
                </c:pt>
                <c:pt idx="36">
                  <c:v>0.35766700000000001</c:v>
                </c:pt>
                <c:pt idx="37">
                  <c:v>0.36760300000000001</c:v>
                </c:pt>
                <c:pt idx="38">
                  <c:v>0.37753799999999998</c:v>
                </c:pt>
                <c:pt idx="39">
                  <c:v>0.38747300000000001</c:v>
                </c:pt>
                <c:pt idx="40">
                  <c:v>0.39740799999999998</c:v>
                </c:pt>
                <c:pt idx="41">
                  <c:v>0.40734300000000001</c:v>
                </c:pt>
                <c:pt idx="42">
                  <c:v>0.41727900000000001</c:v>
                </c:pt>
                <c:pt idx="43">
                  <c:v>0.42721399999999998</c:v>
                </c:pt>
                <c:pt idx="44">
                  <c:v>0.43714900000000001</c:v>
                </c:pt>
                <c:pt idx="45">
                  <c:v>0.44708399999999998</c:v>
                </c:pt>
                <c:pt idx="46">
                  <c:v>0.45701900000000001</c:v>
                </c:pt>
                <c:pt idx="47">
                  <c:v>0.46695500000000001</c:v>
                </c:pt>
                <c:pt idx="48">
                  <c:v>0.47688999999999998</c:v>
                </c:pt>
                <c:pt idx="49">
                  <c:v>0.48682500000000001</c:v>
                </c:pt>
                <c:pt idx="50">
                  <c:v>0.49675999999999998</c:v>
                </c:pt>
                <c:pt idx="51">
                  <c:v>0.50669500000000001</c:v>
                </c:pt>
                <c:pt idx="52">
                  <c:v>0.51663099999999995</c:v>
                </c:pt>
                <c:pt idx="53">
                  <c:v>0.52656599999999998</c:v>
                </c:pt>
                <c:pt idx="54">
                  <c:v>0.53650100000000001</c:v>
                </c:pt>
                <c:pt idx="55">
                  <c:v>0.54643600000000003</c:v>
                </c:pt>
                <c:pt idx="56">
                  <c:v>0.55637099999999995</c:v>
                </c:pt>
                <c:pt idx="57">
                  <c:v>0.566307</c:v>
                </c:pt>
                <c:pt idx="58">
                  <c:v>0.57624200000000003</c:v>
                </c:pt>
                <c:pt idx="59">
                  <c:v>0.58617699999999995</c:v>
                </c:pt>
                <c:pt idx="60">
                  <c:v>0.59611199999999998</c:v>
                </c:pt>
                <c:pt idx="61">
                  <c:v>0.60604800000000003</c:v>
                </c:pt>
                <c:pt idx="62">
                  <c:v>0.61598299999999995</c:v>
                </c:pt>
                <c:pt idx="63">
                  <c:v>0.62591799999999997</c:v>
                </c:pt>
                <c:pt idx="64">
                  <c:v>0.635853</c:v>
                </c:pt>
                <c:pt idx="65">
                  <c:v>0.64578800000000003</c:v>
                </c:pt>
                <c:pt idx="66">
                  <c:v>0.65572399999999997</c:v>
                </c:pt>
                <c:pt idx="67">
                  <c:v>0.665659</c:v>
                </c:pt>
                <c:pt idx="68">
                  <c:v>0.67559400000000003</c:v>
                </c:pt>
                <c:pt idx="69">
                  <c:v>0.68552900000000005</c:v>
                </c:pt>
                <c:pt idx="70">
                  <c:v>0.69546399999999997</c:v>
                </c:pt>
                <c:pt idx="71">
                  <c:v>0.70540000000000003</c:v>
                </c:pt>
                <c:pt idx="72">
                  <c:v>0.71533500000000005</c:v>
                </c:pt>
                <c:pt idx="73">
                  <c:v>0.72526999999999997</c:v>
                </c:pt>
                <c:pt idx="74">
                  <c:v>0.735205</c:v>
                </c:pt>
                <c:pt idx="75">
                  <c:v>0.74514000000000002</c:v>
                </c:pt>
                <c:pt idx="76">
                  <c:v>0.75507599999999997</c:v>
                </c:pt>
                <c:pt idx="77">
                  <c:v>0.765011</c:v>
                </c:pt>
                <c:pt idx="78">
                  <c:v>0.77494600000000002</c:v>
                </c:pt>
                <c:pt idx="79">
                  <c:v>0.78488100000000005</c:v>
                </c:pt>
                <c:pt idx="80">
                  <c:v>0.79481599999999997</c:v>
                </c:pt>
                <c:pt idx="81">
                  <c:v>0.80475200000000002</c:v>
                </c:pt>
                <c:pt idx="82">
                  <c:v>0.81468700000000005</c:v>
                </c:pt>
                <c:pt idx="83">
                  <c:v>0.82462199999999997</c:v>
                </c:pt>
                <c:pt idx="84">
                  <c:v>0.83455699999999999</c:v>
                </c:pt>
                <c:pt idx="85">
                  <c:v>0.84449200000000002</c:v>
                </c:pt>
                <c:pt idx="86">
                  <c:v>0.85442799999999997</c:v>
                </c:pt>
                <c:pt idx="87">
                  <c:v>0.86436299999999999</c:v>
                </c:pt>
                <c:pt idx="88">
                  <c:v>0.87429800000000002</c:v>
                </c:pt>
                <c:pt idx="89">
                  <c:v>0.88423300000000005</c:v>
                </c:pt>
                <c:pt idx="90">
                  <c:v>0.89416799999999996</c:v>
                </c:pt>
                <c:pt idx="91">
                  <c:v>0.90410400000000002</c:v>
                </c:pt>
                <c:pt idx="92">
                  <c:v>0.91403900000000005</c:v>
                </c:pt>
                <c:pt idx="93">
                  <c:v>0.92397399999999996</c:v>
                </c:pt>
                <c:pt idx="94">
                  <c:v>0.93390899999999999</c:v>
                </c:pt>
                <c:pt idx="95">
                  <c:v>0.94384400000000002</c:v>
                </c:pt>
                <c:pt idx="96">
                  <c:v>0.95377999999999996</c:v>
                </c:pt>
                <c:pt idx="97">
                  <c:v>0.96371499999999999</c:v>
                </c:pt>
                <c:pt idx="98">
                  <c:v>0.97365000000000002</c:v>
                </c:pt>
                <c:pt idx="99">
                  <c:v>0.98358500000000004</c:v>
                </c:pt>
                <c:pt idx="100">
                  <c:v>0.99352099999999999</c:v>
                </c:pt>
              </c:numCache>
            </c:numRef>
          </c:yVal>
          <c:smooth val="1"/>
        </c:ser>
        <c:ser>
          <c:idx val="1"/>
          <c:order val="3"/>
          <c:tx>
            <c:v>SDM</c:v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Sheet1!$A$37:$HP$37</c:f>
              <c:numCache>
                <c:formatCode>g!/"通""用""格""式"</c:formatCode>
                <c:ptCount val="224"/>
                <c:pt idx="0">
                  <c:v>2.5028000000000002E-2</c:v>
                </c:pt>
                <c:pt idx="1">
                  <c:v>2.9145000000000001E-2</c:v>
                </c:pt>
                <c:pt idx="2">
                  <c:v>3.0887999999999999E-2</c:v>
                </c:pt>
                <c:pt idx="3">
                  <c:v>3.1613000000000002E-2</c:v>
                </c:pt>
                <c:pt idx="4">
                  <c:v>3.2164999999999999E-2</c:v>
                </c:pt>
                <c:pt idx="5">
                  <c:v>3.2819000000000001E-2</c:v>
                </c:pt>
                <c:pt idx="6">
                  <c:v>3.3272000000000003E-2</c:v>
                </c:pt>
                <c:pt idx="7">
                  <c:v>3.3748E-2</c:v>
                </c:pt>
                <c:pt idx="8">
                  <c:v>3.4011E-2</c:v>
                </c:pt>
                <c:pt idx="9">
                  <c:v>3.4438999999999997E-2</c:v>
                </c:pt>
                <c:pt idx="10">
                  <c:v>3.4833000000000003E-2</c:v>
                </c:pt>
                <c:pt idx="11">
                  <c:v>3.5145000000000003E-2</c:v>
                </c:pt>
                <c:pt idx="12">
                  <c:v>3.5579E-2</c:v>
                </c:pt>
                <c:pt idx="13">
                  <c:v>3.5846000000000003E-2</c:v>
                </c:pt>
                <c:pt idx="14">
                  <c:v>3.6295000000000001E-2</c:v>
                </c:pt>
                <c:pt idx="15">
                  <c:v>3.6692000000000002E-2</c:v>
                </c:pt>
                <c:pt idx="16">
                  <c:v>3.6949000000000003E-2</c:v>
                </c:pt>
                <c:pt idx="17">
                  <c:v>3.7265E-2</c:v>
                </c:pt>
                <c:pt idx="18">
                  <c:v>3.7607000000000002E-2</c:v>
                </c:pt>
                <c:pt idx="19">
                  <c:v>3.7867999999999999E-2</c:v>
                </c:pt>
                <c:pt idx="20">
                  <c:v>3.8045000000000002E-2</c:v>
                </c:pt>
                <c:pt idx="21">
                  <c:v>3.8295999999999997E-2</c:v>
                </c:pt>
                <c:pt idx="22">
                  <c:v>3.8614000000000002E-2</c:v>
                </c:pt>
                <c:pt idx="23">
                  <c:v>3.8796999999999998E-2</c:v>
                </c:pt>
                <c:pt idx="24">
                  <c:v>3.9039999999999998E-2</c:v>
                </c:pt>
                <c:pt idx="25">
                  <c:v>3.9253000000000003E-2</c:v>
                </c:pt>
                <c:pt idx="26">
                  <c:v>3.9621999999999997E-2</c:v>
                </c:pt>
                <c:pt idx="27">
                  <c:v>3.9906999999999998E-2</c:v>
                </c:pt>
                <c:pt idx="28">
                  <c:v>4.0156999999999998E-2</c:v>
                </c:pt>
                <c:pt idx="29">
                  <c:v>4.0378999999999998E-2</c:v>
                </c:pt>
                <c:pt idx="30">
                  <c:v>4.0642999999999999E-2</c:v>
                </c:pt>
                <c:pt idx="31">
                  <c:v>4.0994999999999997E-2</c:v>
                </c:pt>
                <c:pt idx="32">
                  <c:v>4.1196000000000003E-2</c:v>
                </c:pt>
                <c:pt idx="33">
                  <c:v>4.1517999999999999E-2</c:v>
                </c:pt>
                <c:pt idx="34">
                  <c:v>4.1735000000000001E-2</c:v>
                </c:pt>
                <c:pt idx="35">
                  <c:v>4.2044999999999999E-2</c:v>
                </c:pt>
                <c:pt idx="36">
                  <c:v>4.2331000000000001E-2</c:v>
                </c:pt>
                <c:pt idx="37">
                  <c:v>4.2574000000000001E-2</c:v>
                </c:pt>
                <c:pt idx="38">
                  <c:v>4.2729000000000003E-2</c:v>
                </c:pt>
                <c:pt idx="39">
                  <c:v>4.2925999999999999E-2</c:v>
                </c:pt>
                <c:pt idx="40">
                  <c:v>4.3263999999999997E-2</c:v>
                </c:pt>
                <c:pt idx="41">
                  <c:v>4.367E-2</c:v>
                </c:pt>
                <c:pt idx="42">
                  <c:v>4.3917999999999999E-2</c:v>
                </c:pt>
                <c:pt idx="43">
                  <c:v>4.4192000000000002E-2</c:v>
                </c:pt>
                <c:pt idx="44">
                  <c:v>4.4498999999999997E-2</c:v>
                </c:pt>
                <c:pt idx="45">
                  <c:v>4.4775000000000002E-2</c:v>
                </c:pt>
                <c:pt idx="46">
                  <c:v>4.4978999999999998E-2</c:v>
                </c:pt>
                <c:pt idx="47">
                  <c:v>4.5162000000000001E-2</c:v>
                </c:pt>
                <c:pt idx="48">
                  <c:v>4.5360999999999999E-2</c:v>
                </c:pt>
                <c:pt idx="49">
                  <c:v>4.5587000000000003E-2</c:v>
                </c:pt>
                <c:pt idx="50">
                  <c:v>4.5793E-2</c:v>
                </c:pt>
                <c:pt idx="51">
                  <c:v>4.5989000000000002E-2</c:v>
                </c:pt>
                <c:pt idx="52">
                  <c:v>4.6212000000000003E-2</c:v>
                </c:pt>
                <c:pt idx="53">
                  <c:v>4.6529000000000001E-2</c:v>
                </c:pt>
                <c:pt idx="54">
                  <c:v>4.6783999999999999E-2</c:v>
                </c:pt>
                <c:pt idx="55">
                  <c:v>4.7135000000000003E-2</c:v>
                </c:pt>
                <c:pt idx="56">
                  <c:v>4.7373999999999999E-2</c:v>
                </c:pt>
                <c:pt idx="57">
                  <c:v>4.7726999999999999E-2</c:v>
                </c:pt>
                <c:pt idx="58">
                  <c:v>4.8029000000000002E-2</c:v>
                </c:pt>
                <c:pt idx="59">
                  <c:v>4.8339E-2</c:v>
                </c:pt>
                <c:pt idx="60">
                  <c:v>4.8670999999999999E-2</c:v>
                </c:pt>
                <c:pt idx="61">
                  <c:v>4.8867000000000001E-2</c:v>
                </c:pt>
                <c:pt idx="62">
                  <c:v>4.9211999999999999E-2</c:v>
                </c:pt>
                <c:pt idx="63">
                  <c:v>4.9626000000000003E-2</c:v>
                </c:pt>
                <c:pt idx="64">
                  <c:v>4.9931999999999997E-2</c:v>
                </c:pt>
                <c:pt idx="65">
                  <c:v>5.0261E-2</c:v>
                </c:pt>
                <c:pt idx="66">
                  <c:v>5.0645000000000003E-2</c:v>
                </c:pt>
                <c:pt idx="67">
                  <c:v>5.0983000000000001E-2</c:v>
                </c:pt>
                <c:pt idx="68">
                  <c:v>5.1285999999999998E-2</c:v>
                </c:pt>
                <c:pt idx="69">
                  <c:v>5.1568999999999997E-2</c:v>
                </c:pt>
                <c:pt idx="70">
                  <c:v>5.1865000000000001E-2</c:v>
                </c:pt>
                <c:pt idx="71">
                  <c:v>5.2413000000000001E-2</c:v>
                </c:pt>
                <c:pt idx="72">
                  <c:v>5.2760000000000001E-2</c:v>
                </c:pt>
                <c:pt idx="73">
                  <c:v>5.3079000000000001E-2</c:v>
                </c:pt>
                <c:pt idx="74">
                  <c:v>5.3442999999999997E-2</c:v>
                </c:pt>
                <c:pt idx="75">
                  <c:v>5.3768000000000003E-2</c:v>
                </c:pt>
                <c:pt idx="76">
                  <c:v>5.4105E-2</c:v>
                </c:pt>
                <c:pt idx="77">
                  <c:v>5.4487000000000001E-2</c:v>
                </c:pt>
                <c:pt idx="78">
                  <c:v>5.4975999999999997E-2</c:v>
                </c:pt>
                <c:pt idx="79">
                  <c:v>5.5336000000000003E-2</c:v>
                </c:pt>
                <c:pt idx="80">
                  <c:v>5.5731000000000003E-2</c:v>
                </c:pt>
                <c:pt idx="81">
                  <c:v>5.6127999999999997E-2</c:v>
                </c:pt>
                <c:pt idx="82">
                  <c:v>5.6575E-2</c:v>
                </c:pt>
                <c:pt idx="83">
                  <c:v>5.6966999999999997E-2</c:v>
                </c:pt>
                <c:pt idx="84">
                  <c:v>5.7584000000000003E-2</c:v>
                </c:pt>
                <c:pt idx="85">
                  <c:v>5.8285999999999998E-2</c:v>
                </c:pt>
                <c:pt idx="86">
                  <c:v>5.9057999999999999E-2</c:v>
                </c:pt>
                <c:pt idx="87">
                  <c:v>5.9718E-2</c:v>
                </c:pt>
                <c:pt idx="88">
                  <c:v>6.0610999999999998E-2</c:v>
                </c:pt>
                <c:pt idx="89">
                  <c:v>6.1484999999999998E-2</c:v>
                </c:pt>
                <c:pt idx="90">
                  <c:v>6.2357999999999997E-2</c:v>
                </c:pt>
                <c:pt idx="91">
                  <c:v>6.3463000000000006E-2</c:v>
                </c:pt>
                <c:pt idx="92">
                  <c:v>6.4759999999999998E-2</c:v>
                </c:pt>
                <c:pt idx="93">
                  <c:v>6.6016000000000005E-2</c:v>
                </c:pt>
                <c:pt idx="94">
                  <c:v>6.7469000000000001E-2</c:v>
                </c:pt>
                <c:pt idx="95">
                  <c:v>6.9647000000000001E-2</c:v>
                </c:pt>
                <c:pt idx="96">
                  <c:v>7.1820999999999996E-2</c:v>
                </c:pt>
                <c:pt idx="97">
                  <c:v>7.4065000000000006E-2</c:v>
                </c:pt>
                <c:pt idx="98">
                  <c:v>7.7466999999999994E-2</c:v>
                </c:pt>
                <c:pt idx="99">
                  <c:v>8.5857000000000003E-2</c:v>
                </c:pt>
                <c:pt idx="100">
                  <c:v>9.5918000000000003E-2</c:v>
                </c:pt>
              </c:numCache>
            </c:numRef>
          </c:xVal>
          <c:yVal>
            <c:numRef>
              <c:f>Sheet1!$A$38:$HP$38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9.9349999999999994E-3</c:v>
                </c:pt>
                <c:pt idx="2">
                  <c:v>1.9869999999999999E-2</c:v>
                </c:pt>
                <c:pt idx="3">
                  <c:v>2.9805999999999999E-2</c:v>
                </c:pt>
                <c:pt idx="4">
                  <c:v>3.9740999999999999E-2</c:v>
                </c:pt>
                <c:pt idx="5">
                  <c:v>4.9675999999999998E-2</c:v>
                </c:pt>
                <c:pt idx="6">
                  <c:v>5.9610999999999997E-2</c:v>
                </c:pt>
                <c:pt idx="7">
                  <c:v>6.9545999999999997E-2</c:v>
                </c:pt>
                <c:pt idx="8">
                  <c:v>7.9481999999999997E-2</c:v>
                </c:pt>
                <c:pt idx="9">
                  <c:v>8.9416999999999996E-2</c:v>
                </c:pt>
                <c:pt idx="10">
                  <c:v>9.9351999999999996E-2</c:v>
                </c:pt>
                <c:pt idx="11">
                  <c:v>0.109287</c:v>
                </c:pt>
                <c:pt idx="12">
                  <c:v>0.11922199999999999</c:v>
                </c:pt>
                <c:pt idx="13">
                  <c:v>0.129158</c:v>
                </c:pt>
                <c:pt idx="14">
                  <c:v>0.13909299999999999</c:v>
                </c:pt>
                <c:pt idx="15">
                  <c:v>0.14902799999999999</c:v>
                </c:pt>
                <c:pt idx="16">
                  <c:v>0.15896299999999999</c:v>
                </c:pt>
                <c:pt idx="17">
                  <c:v>0.16889799999999999</c:v>
                </c:pt>
                <c:pt idx="18">
                  <c:v>0.17883399999999999</c:v>
                </c:pt>
                <c:pt idx="19">
                  <c:v>0.18876899999999999</c:v>
                </c:pt>
                <c:pt idx="20">
                  <c:v>0.19870399999999999</c:v>
                </c:pt>
                <c:pt idx="21">
                  <c:v>0.20863899999999999</c:v>
                </c:pt>
                <c:pt idx="22">
                  <c:v>0.21857499999999999</c:v>
                </c:pt>
                <c:pt idx="23">
                  <c:v>0.22850999999999999</c:v>
                </c:pt>
                <c:pt idx="24">
                  <c:v>0.23844499999999999</c:v>
                </c:pt>
                <c:pt idx="25">
                  <c:v>0.24837999999999999</c:v>
                </c:pt>
                <c:pt idx="26">
                  <c:v>0.25831500000000002</c:v>
                </c:pt>
                <c:pt idx="27">
                  <c:v>0.26825100000000002</c:v>
                </c:pt>
                <c:pt idx="28">
                  <c:v>0.27818599999999999</c:v>
                </c:pt>
                <c:pt idx="29">
                  <c:v>0.28812100000000002</c:v>
                </c:pt>
                <c:pt idx="30">
                  <c:v>0.29805599999999999</c:v>
                </c:pt>
                <c:pt idx="31">
                  <c:v>0.30799100000000001</c:v>
                </c:pt>
                <c:pt idx="32">
                  <c:v>0.31792700000000002</c:v>
                </c:pt>
                <c:pt idx="33">
                  <c:v>0.32786199999999999</c:v>
                </c:pt>
                <c:pt idx="34">
                  <c:v>0.33779700000000001</c:v>
                </c:pt>
                <c:pt idx="35">
                  <c:v>0.34773199999999999</c:v>
                </c:pt>
                <c:pt idx="36">
                  <c:v>0.35766700000000001</c:v>
                </c:pt>
                <c:pt idx="37">
                  <c:v>0.36760300000000001</c:v>
                </c:pt>
                <c:pt idx="38">
                  <c:v>0.37753799999999998</c:v>
                </c:pt>
                <c:pt idx="39">
                  <c:v>0.38747300000000001</c:v>
                </c:pt>
                <c:pt idx="40">
                  <c:v>0.39740799999999998</c:v>
                </c:pt>
                <c:pt idx="41">
                  <c:v>0.40734300000000001</c:v>
                </c:pt>
                <c:pt idx="42">
                  <c:v>0.41727900000000001</c:v>
                </c:pt>
                <c:pt idx="43">
                  <c:v>0.42721399999999998</c:v>
                </c:pt>
                <c:pt idx="44">
                  <c:v>0.43714900000000001</c:v>
                </c:pt>
                <c:pt idx="45">
                  <c:v>0.44708399999999998</c:v>
                </c:pt>
                <c:pt idx="46">
                  <c:v>0.45701900000000001</c:v>
                </c:pt>
                <c:pt idx="47">
                  <c:v>0.46695500000000001</c:v>
                </c:pt>
                <c:pt idx="48">
                  <c:v>0.47688999999999998</c:v>
                </c:pt>
                <c:pt idx="49">
                  <c:v>0.48682500000000001</c:v>
                </c:pt>
                <c:pt idx="50">
                  <c:v>0.49675999999999998</c:v>
                </c:pt>
                <c:pt idx="51">
                  <c:v>0.50669500000000001</c:v>
                </c:pt>
                <c:pt idx="52">
                  <c:v>0.51663099999999995</c:v>
                </c:pt>
                <c:pt idx="53">
                  <c:v>0.52656599999999998</c:v>
                </c:pt>
                <c:pt idx="54">
                  <c:v>0.53650100000000001</c:v>
                </c:pt>
                <c:pt idx="55">
                  <c:v>0.54643600000000003</c:v>
                </c:pt>
                <c:pt idx="56">
                  <c:v>0.55637099999999995</c:v>
                </c:pt>
                <c:pt idx="57">
                  <c:v>0.566307</c:v>
                </c:pt>
                <c:pt idx="58">
                  <c:v>0.57624200000000003</c:v>
                </c:pt>
                <c:pt idx="59">
                  <c:v>0.58617699999999995</c:v>
                </c:pt>
                <c:pt idx="60">
                  <c:v>0.59611199999999998</c:v>
                </c:pt>
                <c:pt idx="61">
                  <c:v>0.60604800000000003</c:v>
                </c:pt>
                <c:pt idx="62">
                  <c:v>0.61598299999999995</c:v>
                </c:pt>
                <c:pt idx="63">
                  <c:v>0.62591799999999997</c:v>
                </c:pt>
                <c:pt idx="64">
                  <c:v>0.635853</c:v>
                </c:pt>
                <c:pt idx="65">
                  <c:v>0.64578800000000003</c:v>
                </c:pt>
                <c:pt idx="66">
                  <c:v>0.65572399999999997</c:v>
                </c:pt>
                <c:pt idx="67">
                  <c:v>0.665659</c:v>
                </c:pt>
                <c:pt idx="68">
                  <c:v>0.67559400000000003</c:v>
                </c:pt>
                <c:pt idx="69">
                  <c:v>0.68552900000000005</c:v>
                </c:pt>
                <c:pt idx="70">
                  <c:v>0.69546399999999997</c:v>
                </c:pt>
                <c:pt idx="71">
                  <c:v>0.70540000000000003</c:v>
                </c:pt>
                <c:pt idx="72">
                  <c:v>0.71533500000000005</c:v>
                </c:pt>
                <c:pt idx="73">
                  <c:v>0.72526999999999997</c:v>
                </c:pt>
                <c:pt idx="74">
                  <c:v>0.735205</c:v>
                </c:pt>
                <c:pt idx="75">
                  <c:v>0.74514000000000002</c:v>
                </c:pt>
                <c:pt idx="76">
                  <c:v>0.75507599999999997</c:v>
                </c:pt>
                <c:pt idx="77">
                  <c:v>0.765011</c:v>
                </c:pt>
                <c:pt idx="78">
                  <c:v>0.77494600000000002</c:v>
                </c:pt>
                <c:pt idx="79">
                  <c:v>0.78488100000000005</c:v>
                </c:pt>
                <c:pt idx="80">
                  <c:v>0.79481599999999997</c:v>
                </c:pt>
                <c:pt idx="81">
                  <c:v>0.80475200000000002</c:v>
                </c:pt>
                <c:pt idx="82">
                  <c:v>0.81468700000000005</c:v>
                </c:pt>
                <c:pt idx="83">
                  <c:v>0.82462199999999997</c:v>
                </c:pt>
                <c:pt idx="84">
                  <c:v>0.83455699999999999</c:v>
                </c:pt>
                <c:pt idx="85">
                  <c:v>0.84449200000000002</c:v>
                </c:pt>
                <c:pt idx="86">
                  <c:v>0.85442799999999997</c:v>
                </c:pt>
                <c:pt idx="87">
                  <c:v>0.86436299999999999</c:v>
                </c:pt>
                <c:pt idx="88">
                  <c:v>0.87429800000000002</c:v>
                </c:pt>
                <c:pt idx="89">
                  <c:v>0.88423300000000005</c:v>
                </c:pt>
                <c:pt idx="90">
                  <c:v>0.89416799999999996</c:v>
                </c:pt>
                <c:pt idx="91">
                  <c:v>0.90410400000000002</c:v>
                </c:pt>
                <c:pt idx="92">
                  <c:v>0.91403900000000005</c:v>
                </c:pt>
                <c:pt idx="93">
                  <c:v>0.92397399999999996</c:v>
                </c:pt>
                <c:pt idx="94">
                  <c:v>0.93390899999999999</c:v>
                </c:pt>
                <c:pt idx="95">
                  <c:v>0.94384400000000002</c:v>
                </c:pt>
                <c:pt idx="96">
                  <c:v>0.95377999999999996</c:v>
                </c:pt>
                <c:pt idx="97">
                  <c:v>0.96371499999999999</c:v>
                </c:pt>
                <c:pt idx="98">
                  <c:v>0.97365000000000002</c:v>
                </c:pt>
                <c:pt idx="99">
                  <c:v>0.98358500000000004</c:v>
                </c:pt>
                <c:pt idx="100">
                  <c:v>0.99352099999999999</c:v>
                </c:pt>
              </c:numCache>
            </c:numRef>
          </c:yVal>
          <c:smooth val="1"/>
        </c:ser>
        <c:ser>
          <c:idx val="0"/>
          <c:order val="4"/>
          <c:tx>
            <c:v>Our method</c:v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xVal>
            <c:numRef>
              <c:f>Sheet1!$A$35:$HP$35</c:f>
              <c:numCache>
                <c:formatCode>g!/"通""用""格""式"</c:formatCode>
                <c:ptCount val="224"/>
                <c:pt idx="0">
                  <c:v>2.3563000000000001E-2</c:v>
                </c:pt>
                <c:pt idx="1">
                  <c:v>2.8229000000000001E-2</c:v>
                </c:pt>
                <c:pt idx="2">
                  <c:v>2.9582000000000001E-2</c:v>
                </c:pt>
                <c:pt idx="3">
                  <c:v>3.0442E-2</c:v>
                </c:pt>
                <c:pt idx="4">
                  <c:v>3.1068999999999999E-2</c:v>
                </c:pt>
                <c:pt idx="5">
                  <c:v>3.1647000000000002E-2</c:v>
                </c:pt>
                <c:pt idx="6">
                  <c:v>3.2136999999999999E-2</c:v>
                </c:pt>
                <c:pt idx="7">
                  <c:v>3.2687000000000001E-2</c:v>
                </c:pt>
                <c:pt idx="8">
                  <c:v>3.2981000000000003E-2</c:v>
                </c:pt>
                <c:pt idx="9">
                  <c:v>3.3433999999999998E-2</c:v>
                </c:pt>
                <c:pt idx="10">
                  <c:v>3.3661000000000003E-2</c:v>
                </c:pt>
                <c:pt idx="11">
                  <c:v>3.4112999999999997E-2</c:v>
                </c:pt>
                <c:pt idx="12">
                  <c:v>3.4455E-2</c:v>
                </c:pt>
                <c:pt idx="13">
                  <c:v>3.4845000000000001E-2</c:v>
                </c:pt>
                <c:pt idx="14">
                  <c:v>3.5194999999999997E-2</c:v>
                </c:pt>
                <c:pt idx="15">
                  <c:v>3.5448E-2</c:v>
                </c:pt>
                <c:pt idx="16">
                  <c:v>3.5673999999999997E-2</c:v>
                </c:pt>
                <c:pt idx="17">
                  <c:v>3.5867999999999997E-2</c:v>
                </c:pt>
                <c:pt idx="18">
                  <c:v>3.6239E-2</c:v>
                </c:pt>
                <c:pt idx="19">
                  <c:v>3.6348999999999999E-2</c:v>
                </c:pt>
                <c:pt idx="20">
                  <c:v>3.6540000000000003E-2</c:v>
                </c:pt>
                <c:pt idx="21">
                  <c:v>3.669E-2</c:v>
                </c:pt>
                <c:pt idx="22">
                  <c:v>3.6935999999999997E-2</c:v>
                </c:pt>
                <c:pt idx="23">
                  <c:v>3.7233000000000002E-2</c:v>
                </c:pt>
                <c:pt idx="24">
                  <c:v>3.7475000000000001E-2</c:v>
                </c:pt>
                <c:pt idx="25">
                  <c:v>3.7726000000000003E-2</c:v>
                </c:pt>
                <c:pt idx="26">
                  <c:v>3.7930999999999999E-2</c:v>
                </c:pt>
                <c:pt idx="27">
                  <c:v>3.814E-2</c:v>
                </c:pt>
                <c:pt idx="28">
                  <c:v>3.8403E-2</c:v>
                </c:pt>
                <c:pt idx="29">
                  <c:v>3.8723E-2</c:v>
                </c:pt>
                <c:pt idx="30">
                  <c:v>3.8864999999999997E-2</c:v>
                </c:pt>
                <c:pt idx="31">
                  <c:v>3.9185999999999999E-2</c:v>
                </c:pt>
                <c:pt idx="32">
                  <c:v>3.9447999999999997E-2</c:v>
                </c:pt>
                <c:pt idx="33">
                  <c:v>3.9666E-2</c:v>
                </c:pt>
                <c:pt idx="34">
                  <c:v>3.9902E-2</c:v>
                </c:pt>
                <c:pt idx="35">
                  <c:v>4.0111000000000001E-2</c:v>
                </c:pt>
                <c:pt idx="36">
                  <c:v>4.0300999999999997E-2</c:v>
                </c:pt>
                <c:pt idx="37">
                  <c:v>4.0495999999999997E-2</c:v>
                </c:pt>
                <c:pt idx="38">
                  <c:v>4.0802999999999999E-2</c:v>
                </c:pt>
                <c:pt idx="39">
                  <c:v>4.1043000000000003E-2</c:v>
                </c:pt>
                <c:pt idx="40">
                  <c:v>4.1298000000000001E-2</c:v>
                </c:pt>
                <c:pt idx="41">
                  <c:v>4.1468999999999999E-2</c:v>
                </c:pt>
                <c:pt idx="42">
                  <c:v>4.1681000000000003E-2</c:v>
                </c:pt>
                <c:pt idx="43">
                  <c:v>4.1937000000000002E-2</c:v>
                </c:pt>
                <c:pt idx="44">
                  <c:v>4.2155999999999999E-2</c:v>
                </c:pt>
                <c:pt idx="45">
                  <c:v>4.2455E-2</c:v>
                </c:pt>
                <c:pt idx="46">
                  <c:v>4.2686000000000002E-2</c:v>
                </c:pt>
                <c:pt idx="47">
                  <c:v>4.2875999999999997E-2</c:v>
                </c:pt>
                <c:pt idx="48">
                  <c:v>4.3027000000000003E-2</c:v>
                </c:pt>
                <c:pt idx="49">
                  <c:v>4.3284999999999997E-2</c:v>
                </c:pt>
                <c:pt idx="50">
                  <c:v>4.3617000000000003E-2</c:v>
                </c:pt>
                <c:pt idx="51">
                  <c:v>4.3920000000000001E-2</c:v>
                </c:pt>
                <c:pt idx="52">
                  <c:v>4.4158000000000003E-2</c:v>
                </c:pt>
                <c:pt idx="53">
                  <c:v>4.4350000000000001E-2</c:v>
                </c:pt>
                <c:pt idx="54">
                  <c:v>4.4539000000000002E-2</c:v>
                </c:pt>
                <c:pt idx="55">
                  <c:v>4.4845999999999997E-2</c:v>
                </c:pt>
                <c:pt idx="56">
                  <c:v>4.5111999999999999E-2</c:v>
                </c:pt>
                <c:pt idx="57">
                  <c:v>4.5441000000000002E-2</c:v>
                </c:pt>
                <c:pt idx="58">
                  <c:v>4.5654E-2</c:v>
                </c:pt>
                <c:pt idx="59">
                  <c:v>4.5927000000000003E-2</c:v>
                </c:pt>
                <c:pt idx="60">
                  <c:v>4.6149999999999997E-2</c:v>
                </c:pt>
                <c:pt idx="61">
                  <c:v>4.6473E-2</c:v>
                </c:pt>
                <c:pt idx="62">
                  <c:v>4.6733999999999998E-2</c:v>
                </c:pt>
                <c:pt idx="63">
                  <c:v>4.7081999999999999E-2</c:v>
                </c:pt>
                <c:pt idx="64">
                  <c:v>4.7336000000000003E-2</c:v>
                </c:pt>
                <c:pt idx="65">
                  <c:v>4.7656999999999998E-2</c:v>
                </c:pt>
                <c:pt idx="66">
                  <c:v>4.8059999999999999E-2</c:v>
                </c:pt>
                <c:pt idx="67">
                  <c:v>4.8473000000000002E-2</c:v>
                </c:pt>
                <c:pt idx="68">
                  <c:v>4.8869000000000003E-2</c:v>
                </c:pt>
                <c:pt idx="69">
                  <c:v>4.9147999999999997E-2</c:v>
                </c:pt>
                <c:pt idx="70">
                  <c:v>4.9493000000000002E-2</c:v>
                </c:pt>
                <c:pt idx="71">
                  <c:v>4.9935E-2</c:v>
                </c:pt>
                <c:pt idx="72">
                  <c:v>5.0401000000000001E-2</c:v>
                </c:pt>
                <c:pt idx="73">
                  <c:v>5.0763000000000003E-2</c:v>
                </c:pt>
                <c:pt idx="74">
                  <c:v>5.1184E-2</c:v>
                </c:pt>
                <c:pt idx="75">
                  <c:v>5.1491000000000002E-2</c:v>
                </c:pt>
                <c:pt idx="76">
                  <c:v>5.2012000000000003E-2</c:v>
                </c:pt>
                <c:pt idx="77">
                  <c:v>5.2464999999999998E-2</c:v>
                </c:pt>
                <c:pt idx="78">
                  <c:v>5.2872000000000002E-2</c:v>
                </c:pt>
                <c:pt idx="79">
                  <c:v>5.3331999999999997E-2</c:v>
                </c:pt>
                <c:pt idx="80">
                  <c:v>5.3804999999999999E-2</c:v>
                </c:pt>
                <c:pt idx="81">
                  <c:v>5.425E-2</c:v>
                </c:pt>
                <c:pt idx="82">
                  <c:v>5.5030999999999997E-2</c:v>
                </c:pt>
                <c:pt idx="83">
                  <c:v>5.5472E-2</c:v>
                </c:pt>
                <c:pt idx="84">
                  <c:v>5.6082E-2</c:v>
                </c:pt>
                <c:pt idx="85">
                  <c:v>5.6832000000000001E-2</c:v>
                </c:pt>
                <c:pt idx="86">
                  <c:v>5.7460999999999998E-2</c:v>
                </c:pt>
                <c:pt idx="87">
                  <c:v>5.8238999999999999E-2</c:v>
                </c:pt>
                <c:pt idx="88">
                  <c:v>5.9070999999999999E-2</c:v>
                </c:pt>
                <c:pt idx="89">
                  <c:v>6.0651999999999998E-2</c:v>
                </c:pt>
                <c:pt idx="90">
                  <c:v>6.1917E-2</c:v>
                </c:pt>
                <c:pt idx="91">
                  <c:v>6.3375000000000001E-2</c:v>
                </c:pt>
                <c:pt idx="92">
                  <c:v>6.4953999999999998E-2</c:v>
                </c:pt>
                <c:pt idx="93">
                  <c:v>6.6383999999999999E-2</c:v>
                </c:pt>
                <c:pt idx="94">
                  <c:v>6.8151000000000003E-2</c:v>
                </c:pt>
                <c:pt idx="95">
                  <c:v>7.0522000000000001E-2</c:v>
                </c:pt>
                <c:pt idx="96">
                  <c:v>7.3862999999999998E-2</c:v>
                </c:pt>
                <c:pt idx="97">
                  <c:v>7.9711000000000004E-2</c:v>
                </c:pt>
                <c:pt idx="98">
                  <c:v>8.6049E-2</c:v>
                </c:pt>
                <c:pt idx="99">
                  <c:v>0.10618900000000001</c:v>
                </c:pt>
                <c:pt idx="100">
                  <c:v>0.166154</c:v>
                </c:pt>
              </c:numCache>
            </c:numRef>
          </c:xVal>
          <c:yVal>
            <c:numRef>
              <c:f>Sheet1!$A$36:$HP$36</c:f>
              <c:numCache>
                <c:formatCode>g!/"通""用""格""式"</c:formatCode>
                <c:ptCount val="224"/>
                <c:pt idx="0">
                  <c:v>0</c:v>
                </c:pt>
                <c:pt idx="1">
                  <c:v>1.0168999999999999E-2</c:v>
                </c:pt>
                <c:pt idx="2">
                  <c:v>1.9914999999999999E-2</c:v>
                </c:pt>
                <c:pt idx="3">
                  <c:v>3.0085000000000001E-2</c:v>
                </c:pt>
                <c:pt idx="4">
                  <c:v>3.9830999999999998E-2</c:v>
                </c:pt>
                <c:pt idx="5">
                  <c:v>0.05</c:v>
                </c:pt>
                <c:pt idx="6">
                  <c:v>5.9746E-2</c:v>
                </c:pt>
                <c:pt idx="7">
                  <c:v>6.9915000000000005E-2</c:v>
                </c:pt>
                <c:pt idx="8">
                  <c:v>7.9660999999999996E-2</c:v>
                </c:pt>
                <c:pt idx="9">
                  <c:v>8.9830999999999994E-2</c:v>
                </c:pt>
                <c:pt idx="10">
                  <c:v>9.9575999999999998E-2</c:v>
                </c:pt>
                <c:pt idx="11">
                  <c:v>0.109746</c:v>
                </c:pt>
                <c:pt idx="12">
                  <c:v>0.119492</c:v>
                </c:pt>
                <c:pt idx="13">
                  <c:v>0.129661</c:v>
                </c:pt>
                <c:pt idx="14">
                  <c:v>0.139407</c:v>
                </c:pt>
                <c:pt idx="15">
                  <c:v>0.14957599999999999</c:v>
                </c:pt>
                <c:pt idx="16">
                  <c:v>0.15932199999999999</c:v>
                </c:pt>
                <c:pt idx="17">
                  <c:v>0.169492</c:v>
                </c:pt>
                <c:pt idx="18">
                  <c:v>0.17923700000000001</c:v>
                </c:pt>
                <c:pt idx="19">
                  <c:v>0.18940699999999999</c:v>
                </c:pt>
                <c:pt idx="20">
                  <c:v>0.199153</c:v>
                </c:pt>
                <c:pt idx="21">
                  <c:v>0.20932200000000001</c:v>
                </c:pt>
                <c:pt idx="22">
                  <c:v>0.21906800000000001</c:v>
                </c:pt>
                <c:pt idx="23">
                  <c:v>0.229237</c:v>
                </c:pt>
                <c:pt idx="24">
                  <c:v>0.238983</c:v>
                </c:pt>
                <c:pt idx="25">
                  <c:v>0.24915300000000001</c:v>
                </c:pt>
                <c:pt idx="26">
                  <c:v>0.25889800000000002</c:v>
                </c:pt>
                <c:pt idx="27">
                  <c:v>0.26906799999999997</c:v>
                </c:pt>
                <c:pt idx="28">
                  <c:v>0.27881400000000001</c:v>
                </c:pt>
                <c:pt idx="29">
                  <c:v>0.28898299999999999</c:v>
                </c:pt>
                <c:pt idx="30">
                  <c:v>0.29872900000000002</c:v>
                </c:pt>
                <c:pt idx="31">
                  <c:v>0.30889800000000001</c:v>
                </c:pt>
                <c:pt idx="32">
                  <c:v>0.31864399999999998</c:v>
                </c:pt>
                <c:pt idx="33">
                  <c:v>0.328814</c:v>
                </c:pt>
                <c:pt idx="34">
                  <c:v>0.338559</c:v>
                </c:pt>
                <c:pt idx="35">
                  <c:v>0.34872900000000001</c:v>
                </c:pt>
                <c:pt idx="36">
                  <c:v>0.35847499999999999</c:v>
                </c:pt>
                <c:pt idx="37">
                  <c:v>0.36864400000000003</c:v>
                </c:pt>
                <c:pt idx="38">
                  <c:v>0.37839</c:v>
                </c:pt>
                <c:pt idx="39">
                  <c:v>0.38855899999999999</c:v>
                </c:pt>
                <c:pt idx="40">
                  <c:v>0.39830500000000002</c:v>
                </c:pt>
                <c:pt idx="41">
                  <c:v>0.40847499999999998</c:v>
                </c:pt>
                <c:pt idx="42">
                  <c:v>0.41821999999999998</c:v>
                </c:pt>
                <c:pt idx="43">
                  <c:v>0.42838999999999999</c:v>
                </c:pt>
                <c:pt idx="44">
                  <c:v>0.43813600000000003</c:v>
                </c:pt>
                <c:pt idx="45">
                  <c:v>0.44830500000000001</c:v>
                </c:pt>
                <c:pt idx="46">
                  <c:v>0.45805099999999999</c:v>
                </c:pt>
                <c:pt idx="47">
                  <c:v>0.46822000000000003</c:v>
                </c:pt>
                <c:pt idx="48">
                  <c:v>0.477966</c:v>
                </c:pt>
                <c:pt idx="49">
                  <c:v>0.48813600000000001</c:v>
                </c:pt>
                <c:pt idx="50">
                  <c:v>0.49788100000000002</c:v>
                </c:pt>
                <c:pt idx="51">
                  <c:v>0.50805100000000003</c:v>
                </c:pt>
                <c:pt idx="52">
                  <c:v>0.51779699999999995</c:v>
                </c:pt>
                <c:pt idx="53">
                  <c:v>0.52796600000000005</c:v>
                </c:pt>
                <c:pt idx="54">
                  <c:v>0.53771199999999997</c:v>
                </c:pt>
                <c:pt idx="55">
                  <c:v>0.54788099999999995</c:v>
                </c:pt>
                <c:pt idx="56">
                  <c:v>0.55762699999999998</c:v>
                </c:pt>
                <c:pt idx="57">
                  <c:v>0.567797</c:v>
                </c:pt>
                <c:pt idx="58">
                  <c:v>0.577542</c:v>
                </c:pt>
                <c:pt idx="59">
                  <c:v>0.58771200000000001</c:v>
                </c:pt>
                <c:pt idx="60">
                  <c:v>0.59745800000000004</c:v>
                </c:pt>
                <c:pt idx="61">
                  <c:v>0.60762700000000003</c:v>
                </c:pt>
                <c:pt idx="62">
                  <c:v>0.61737299999999995</c:v>
                </c:pt>
                <c:pt idx="63">
                  <c:v>0.62754200000000004</c:v>
                </c:pt>
                <c:pt idx="64">
                  <c:v>0.63728799999999997</c:v>
                </c:pt>
                <c:pt idx="65">
                  <c:v>0.64745799999999998</c:v>
                </c:pt>
                <c:pt idx="66">
                  <c:v>0.65720299999999998</c:v>
                </c:pt>
                <c:pt idx="67">
                  <c:v>0.66737299999999999</c:v>
                </c:pt>
                <c:pt idx="68">
                  <c:v>0.67711900000000003</c:v>
                </c:pt>
                <c:pt idx="69">
                  <c:v>0.68728800000000001</c:v>
                </c:pt>
                <c:pt idx="70">
                  <c:v>0.69703400000000004</c:v>
                </c:pt>
                <c:pt idx="71">
                  <c:v>0.70720300000000003</c:v>
                </c:pt>
                <c:pt idx="72">
                  <c:v>0.71694899999999995</c:v>
                </c:pt>
                <c:pt idx="73">
                  <c:v>0.72711899999999996</c:v>
                </c:pt>
                <c:pt idx="74">
                  <c:v>0.73686399999999996</c:v>
                </c:pt>
                <c:pt idx="75">
                  <c:v>0.74703399999999998</c:v>
                </c:pt>
                <c:pt idx="76">
                  <c:v>0.75678000000000001</c:v>
                </c:pt>
                <c:pt idx="77">
                  <c:v>0.76694899999999999</c:v>
                </c:pt>
                <c:pt idx="78">
                  <c:v>0.77669500000000002</c:v>
                </c:pt>
                <c:pt idx="79">
                  <c:v>0.78686400000000001</c:v>
                </c:pt>
                <c:pt idx="80">
                  <c:v>0.79661000000000004</c:v>
                </c:pt>
                <c:pt idx="81">
                  <c:v>0.80678000000000005</c:v>
                </c:pt>
                <c:pt idx="82">
                  <c:v>0.81652499999999995</c:v>
                </c:pt>
                <c:pt idx="83">
                  <c:v>0.82669499999999996</c:v>
                </c:pt>
                <c:pt idx="84">
                  <c:v>0.83644099999999999</c:v>
                </c:pt>
                <c:pt idx="85">
                  <c:v>0.84660999999999997</c:v>
                </c:pt>
                <c:pt idx="86">
                  <c:v>0.85635600000000001</c:v>
                </c:pt>
                <c:pt idx="87">
                  <c:v>0.86652499999999999</c:v>
                </c:pt>
                <c:pt idx="88">
                  <c:v>0.87627100000000002</c:v>
                </c:pt>
                <c:pt idx="89">
                  <c:v>0.88644100000000003</c:v>
                </c:pt>
                <c:pt idx="90">
                  <c:v>0.89618600000000004</c:v>
                </c:pt>
                <c:pt idx="91">
                  <c:v>0.90635600000000005</c:v>
                </c:pt>
                <c:pt idx="92">
                  <c:v>0.91610199999999997</c:v>
                </c:pt>
                <c:pt idx="93">
                  <c:v>0.92627099999999996</c:v>
                </c:pt>
                <c:pt idx="94">
                  <c:v>0.93601699999999999</c:v>
                </c:pt>
                <c:pt idx="95">
                  <c:v>0.94618599999999997</c:v>
                </c:pt>
                <c:pt idx="96">
                  <c:v>0.955932</c:v>
                </c:pt>
                <c:pt idx="97">
                  <c:v>0.96610200000000002</c:v>
                </c:pt>
                <c:pt idx="98">
                  <c:v>0.97584700000000002</c:v>
                </c:pt>
                <c:pt idx="99">
                  <c:v>0.98601700000000003</c:v>
                </c:pt>
                <c:pt idx="100">
                  <c:v>0.99576299999999995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266304"/>
        <c:axId val="119272576"/>
      </c:scatterChart>
      <c:valAx>
        <c:axId val="119266304"/>
        <c:scaling>
          <c:orientation val="minMax"/>
          <c:max val="8.0000000000000016E-2"/>
          <c:min val="3.0000000000000006E-2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NRMSE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272576"/>
        <c:crosses val="autoZero"/>
        <c:crossBetween val="midCat"/>
      </c:valAx>
      <c:valAx>
        <c:axId val="119272576"/>
        <c:scaling>
          <c:orientation val="minMax"/>
          <c:max val="1"/>
          <c:min val="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Data Proportion</a:t>
                </a:r>
                <a:endParaRPr lang="zh-CN"/>
              </a:p>
            </c:rich>
          </c:tx>
          <c:layout/>
          <c:overlay val="0"/>
        </c:title>
        <c:numFmt formatCode="G/通用格式" sourceLinked="0"/>
        <c:majorTickMark val="out"/>
        <c:minorTickMark val="none"/>
        <c:tickLblPos val="nextTo"/>
        <c:crossAx val="1192663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55344359186575"/>
          <c:y val="0.43579504291330601"/>
          <c:w val="0.22144510061242345"/>
          <c:h val="0.35352714341792318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 baseline="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BB2427F9-912A-488A-BB11-D19BCF7D44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6073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427F9-912A-488A-BB11-D19BCF7D4470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78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global SAN gives a rough shape estimation S0 of input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image I, which is already close to the ground truth locations but not close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enough</a:t>
                </a:r>
                <a:r>
                  <a:rPr lang="en-US" altLang="zh-CN" baseline="0" dirty="0" smtClean="0"/>
                  <a:t> due to the highly complicated variations in expression, pose, identity, etc.</a:t>
                </a:r>
              </a:p>
              <a:p>
                <a:endParaRPr lang="en-US" altLang="zh-CN" baseline="0" dirty="0" smtClean="0"/>
              </a:p>
              <a:p>
                <a:r>
                  <a:rPr lang="en-US" altLang="zh-CN" dirty="0" smtClean="0"/>
                  <a:t>To achieve finer locations, Local SAN is employed to predict the deviation ΔS1 between current shape S0 and the ground truth S.</a:t>
                </a:r>
                <a:r>
                  <a:rPr lang="en-US" altLang="zh-CN" baseline="0" dirty="0" smtClean="0"/>
                  <a:t> Similarly as the global SAN, the successive local SAN is also designed as a stacked deep auto-network H1 to deal with the nonlinearity of predicting the shape </a:t>
                </a:r>
                <a:r>
                  <a:rPr lang="en-US" altLang="zh-CN" dirty="0" smtClean="0"/>
                  <a:t>deviation ΔS1 </a:t>
                </a:r>
                <a:r>
                  <a:rPr lang="en-US" altLang="zh-CN" baseline="0" dirty="0" smtClean="0"/>
                  <a:t>, but with the </a:t>
                </a:r>
                <a:r>
                  <a:rPr lang="en-US" altLang="zh-CN" dirty="0" smtClean="0"/>
                  <a:t>joint </a:t>
                </a:r>
                <a:r>
                  <a:rPr lang="en-US" altLang="zh-CN" baseline="0" dirty="0" smtClean="0"/>
                  <a:t>local shape-indexed feature </a:t>
                </a:r>
                <a:r>
                  <a:rPr lang="en-US" altLang="zh-CN" sz="1200" i="0" kern="100" smtClean="0">
                    <a:effectLst/>
                    <a:latin typeface="Cambria Math"/>
                    <a:ea typeface="宋体"/>
                  </a:rPr>
                  <a:t>∅</a:t>
                </a:r>
                <a:r>
                  <a:rPr lang="zh-CN" altLang="zh-CN" sz="1200" i="0" kern="100">
                    <a:effectLst/>
                    <a:latin typeface="Cambria Math"/>
                  </a:rPr>
                  <a:t>(</a:t>
                </a:r>
                <a:r>
                  <a:rPr lang="en-US" altLang="zh-CN" sz="1200" i="0" kern="100">
                    <a:effectLst/>
                    <a:latin typeface="Cambria Math"/>
                    <a:ea typeface="宋体"/>
                  </a:rPr>
                  <a:t>𝑆</a:t>
                </a:r>
                <a:r>
                  <a:rPr lang="zh-CN" altLang="zh-CN" sz="1200" i="0" kern="100">
                    <a:effectLst/>
                    <a:latin typeface="Cambria Math"/>
                    <a:ea typeface="宋体"/>
                  </a:rPr>
                  <a:t>_</a:t>
                </a:r>
                <a:r>
                  <a:rPr lang="en-US" altLang="zh-CN" sz="1200" i="0" kern="100">
                    <a:effectLst/>
                    <a:latin typeface="Cambria Math"/>
                    <a:ea typeface="宋体"/>
                  </a:rPr>
                  <a:t>0 )</a:t>
                </a:r>
                <a:r>
                  <a:rPr lang="en-US" altLang="zh-CN" sz="1200" b="0" i="0" kern="100" smtClean="0">
                    <a:effectLst/>
                    <a:latin typeface="Cambria Math"/>
                    <a:ea typeface="宋体"/>
                  </a:rPr>
                  <a:t>  </a:t>
                </a:r>
                <a:r>
                  <a:rPr lang="en-US" altLang="zh-CN" baseline="0" dirty="0" smtClean="0"/>
                  <a:t>as input. </a:t>
                </a:r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93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93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20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523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713">
              <a:defRPr/>
            </a:pPr>
            <a:endParaRPr lang="en-US" altLang="zh-CN" sz="2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86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713"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52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523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713"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52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52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72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427F9-912A-488A-BB11-D19BCF7D447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337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777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89E26-F5C4-4E36-98B7-C0D40963BA7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4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67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676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5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713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67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930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55713"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882305">
                  <a:defRPr/>
                </a:pPr>
                <a:r>
                  <a:rPr lang="en-US" altLang="zh-CN" dirty="0" smtClean="0"/>
                  <a:t>Specifically, global SAN predicts the face shape quickly by taking holistically a low-resolution version of the detected face as input.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After getting an estimation S0 of face shape from the global SAN, the following local SANs then progressively refine the landmark locations by taking as input the joint local features </a:t>
                </a:r>
                <a:r>
                  <a:rPr lang="en-US" altLang="zh-CN" b="0" i="0" smtClean="0">
                    <a:latin typeface="Cambria Math"/>
                    <a:ea typeface="Cambria Math"/>
                  </a:rPr>
                  <a:t>∅</a:t>
                </a:r>
                <a:r>
                  <a:rPr lang="en-US" altLang="zh-CN" b="0" i="0" smtClean="0">
                    <a:latin typeface="Cambria Math"/>
                  </a:rPr>
                  <a:t>(𝑆_0 )</a:t>
                </a:r>
                <a:r>
                  <a:rPr lang="en-US" altLang="zh-CN" b="0" i="0" smtClean="0">
                    <a:latin typeface="Cambria Math"/>
                  </a:rPr>
                  <a:t>  </a:t>
                </a:r>
                <a:r>
                  <a:rPr lang="en-US" altLang="zh-CN" dirty="0" smtClean="0"/>
                  <a:t>in </a:t>
                </a:r>
                <a:r>
                  <a:rPr lang="en-US" altLang="zh-CN" dirty="0"/>
                  <a:t>higher and </a:t>
                </a:r>
                <a:r>
                  <a:rPr lang="en-US" altLang="zh-CN" dirty="0" smtClean="0"/>
                  <a:t>higher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resolution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93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882305">
                  <a:defRPr/>
                </a:pPr>
                <a:r>
                  <a:rPr lang="en-US" altLang="zh-CN" dirty="0" smtClean="0"/>
                  <a:t>The global</a:t>
                </a:r>
                <a:r>
                  <a:rPr lang="en-US" altLang="zh-CN" baseline="0" dirty="0" smtClean="0"/>
                  <a:t> SAN </a:t>
                </a:r>
                <a:r>
                  <a:rPr lang="en-US" altLang="zh-CN" dirty="0" smtClean="0"/>
                  <a:t>tries to roughly </a:t>
                </a:r>
                <a:r>
                  <a:rPr lang="en-US" altLang="zh-CN" dirty="0" smtClean="0"/>
                  <a:t>predict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the initial face shape from image I, formulated as</a:t>
                </a:r>
                <a:r>
                  <a:rPr lang="en-US" altLang="zh-CN" baseline="0" dirty="0" smtClean="0"/>
                  <a:t> </a:t>
                </a:r>
                <a:r>
                  <a:rPr lang="en-US" altLang="zh-CN" i="0" smtClean="0">
                    <a:latin typeface="Cambria Math"/>
                  </a:rPr>
                  <a:t>〖</a:t>
                </a:r>
                <a:r>
                  <a:rPr lang="en-US" altLang="zh-CN" b="0" i="0" smtClean="0">
                    <a:latin typeface="Cambria Math"/>
                  </a:rPr>
                  <a:t> </a:t>
                </a:r>
                <a:r>
                  <a:rPr lang="en-US" altLang="zh-CN" b="0" i="0" smtClean="0">
                    <a:latin typeface="Cambria Math"/>
                  </a:rPr>
                  <a:t>  </a:t>
                </a:r>
                <a:r>
                  <a:rPr lang="en-US" altLang="zh-CN" i="0">
                    <a:latin typeface="Cambria Math"/>
                  </a:rPr>
                  <a:t>𝐻</a:t>
                </a:r>
                <a:r>
                  <a:rPr lang="en-US" altLang="zh-CN" i="0" smtClean="0">
                    <a:latin typeface="Cambria Math"/>
                  </a:rPr>
                  <a:t>〗_</a:t>
                </a:r>
                <a:r>
                  <a:rPr lang="en-US" altLang="zh-CN" i="0">
                    <a:latin typeface="Cambria Math"/>
                  </a:rPr>
                  <a:t>0</a:t>
                </a:r>
                <a:r>
                  <a:rPr lang="en-US" altLang="zh-CN" baseline="0" dirty="0" smtClean="0"/>
                  <a:t> in the equation. Considering the </a:t>
                </a:r>
                <a:r>
                  <a:rPr lang="en-US" altLang="zh-CN" baseline="0" dirty="0" err="1" smtClean="0"/>
                  <a:t>H_zero</a:t>
                </a:r>
                <a:r>
                  <a:rPr lang="en-US" altLang="zh-CN" baseline="0" dirty="0" smtClean="0"/>
                  <a:t> is nonlinear mapping, so we model it as stacked auto-encoders  with k layers. The objective function is formulated as this equation. The red part corresponds the deep AE for regression.</a:t>
                </a:r>
                <a:r>
                  <a:rPr lang="en-US" altLang="zh-CN" dirty="0" smtClean="0"/>
                  <a:t> Besides,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A weight decay term is added to prevent over-fitting.</a:t>
                </a:r>
              </a:p>
              <a:p>
                <a:endParaRPr lang="en-US" altLang="zh-CN" baseline="0" dirty="0" smtClean="0"/>
              </a:p>
              <a:p>
                <a:r>
                  <a:rPr lang="en-US" altLang="zh-CN" dirty="0" smtClean="0"/>
                  <a:t>Since the global SAN give</a:t>
                </a:r>
                <a:r>
                  <a:rPr lang="en-US" altLang="zh-CN" baseline="0" dirty="0" smtClean="0"/>
                  <a:t>s rough estimation for initialization, </a:t>
                </a:r>
                <a:r>
                  <a:rPr lang="en-US" altLang="zh-CN" dirty="0" smtClean="0"/>
                  <a:t>a low-resolution image is enough for input. </a:t>
                </a:r>
              </a:p>
              <a:p>
                <a:endParaRPr lang="en-US" altLang="zh-CN" baseline="0" dirty="0" smtClean="0"/>
              </a:p>
              <a:p>
                <a:endParaRPr lang="en-US" altLang="zh-CN" baseline="0" dirty="0" smtClean="0"/>
              </a:p>
              <a:p>
                <a:endParaRPr lang="en-US" altLang="zh-CN" baseline="0" dirty="0" smtClean="0"/>
              </a:p>
              <a:p>
                <a:pPr defTabSz="882305">
                  <a:defRPr/>
                </a:pP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7D745-DA76-4A1A-8C8F-725D3711F142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93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16CBF-D0AE-451D-8324-B69E15D753F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AC606-9B98-447E-8BE6-DBA91C98B606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1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D1AE-4931-439F-878F-6B2D883D26D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25655-BCC7-4F87-9371-49141B41F93E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49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5638" y="250825"/>
            <a:ext cx="2058987" cy="6192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250825"/>
            <a:ext cx="6026150" cy="6192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E7E01-9B58-470B-ACE0-DDB539F033E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37447-0AC2-4D6C-9996-F83E39966B03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2943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7088" y="1347788"/>
            <a:ext cx="7859712" cy="50958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56F89-08F8-4D46-93BC-CB1DDF1080D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46A76-CD07-40E9-A058-62DCDE1E4F9D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02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ChangeArrowheads="1"/>
          </p:cNvSpPr>
          <p:nvPr userDrawn="1"/>
        </p:nvSpPr>
        <p:spPr bwMode="hidden">
          <a:xfrm>
            <a:off x="0" y="0"/>
            <a:ext cx="35052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hidden">
          <a:xfrm>
            <a:off x="1274763" y="1408113"/>
            <a:ext cx="7869237" cy="1955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sym typeface="Symbol" pitchFamily="18" charset="2"/>
            </a:endParaRPr>
          </a:p>
        </p:txBody>
      </p:sp>
      <p:grpSp>
        <p:nvGrpSpPr>
          <p:cNvPr id="6" name="Group 1029"/>
          <p:cNvGrpSpPr>
            <a:grpSpLocks/>
          </p:cNvGrpSpPr>
          <p:nvPr/>
        </p:nvGrpSpPr>
        <p:grpSpPr bwMode="auto">
          <a:xfrm>
            <a:off x="0" y="925513"/>
            <a:ext cx="2122488" cy="2438400"/>
            <a:chOff x="0" y="672"/>
            <a:chExt cx="1806" cy="1989"/>
          </a:xfrm>
        </p:grpSpPr>
        <p:sp>
          <p:nvSpPr>
            <p:cNvPr id="7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9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0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1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2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3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4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5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6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</p:grpSp>
      <p:pic>
        <p:nvPicPr>
          <p:cNvPr id="17" name="Picture 1048" descr="n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9838" y="6165850"/>
            <a:ext cx="36988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50" descr="logo"/>
          <p:cNvPicPr>
            <a:picLocks noChangeAspect="1" noChangeArrowheads="1"/>
          </p:cNvPicPr>
          <p:nvPr/>
        </p:nvPicPr>
        <p:blipFill>
          <a:blip r:embed="rId3"/>
          <a:srcRect l="13129" b="12930"/>
          <a:stretch>
            <a:fillRect/>
          </a:stretch>
        </p:blipFill>
        <p:spPr bwMode="auto">
          <a:xfrm>
            <a:off x="4367213" y="6165850"/>
            <a:ext cx="709612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5" name="Rectangle 1043"/>
          <p:cNvSpPr>
            <a:spLocks noGrp="1" noChangeArrowheads="1"/>
          </p:cNvSpPr>
          <p:nvPr>
            <p:ph type="ctrTitle"/>
          </p:nvPr>
        </p:nvSpPr>
        <p:spPr>
          <a:xfrm>
            <a:off x="2173014" y="1240218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0196" name="Rectangle 1044"/>
          <p:cNvSpPr>
            <a:spLocks noGrp="1" noChangeArrowheads="1"/>
          </p:cNvSpPr>
          <p:nvPr>
            <p:ph type="subTitle" idx="1"/>
          </p:nvPr>
        </p:nvSpPr>
        <p:spPr>
          <a:xfrm>
            <a:off x="2204545" y="3536731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9" name="Rectangle 1041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042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24675" y="6346825"/>
            <a:ext cx="2133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EA92F65-2143-41F5-8AFC-757CBB2697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67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1C6B7-916C-47F3-80AA-E9D9D4647FE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9590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1200"/>
            <a:ext cx="3852862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981200"/>
            <a:ext cx="38544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3C40F-3820-4C01-8C7F-6DF6013492B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315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1507E-4C8F-46DF-8639-82465D1729B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088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70ECC-05D6-4362-AD5C-A0B6BEB6D0E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6971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28575" y="3343275"/>
            <a:ext cx="414338" cy="35004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zh-CN" altLang="en-US" b="1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015CA-F3D7-49B2-99BD-BCA45177859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6436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64B73-0603-4104-BD69-22AEB21B677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259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13A7E-5878-4514-BD6F-68365DBADE3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F8219-3090-4677-B73A-AA723D4C5DFD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985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D5D48-CBDD-40CE-9F5D-1CCB2B677C8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8565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299E9-18BD-4BC1-BE74-334C06B18E5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853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3063" y="457200"/>
            <a:ext cx="1963737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457200"/>
            <a:ext cx="574357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E2F24-A466-4320-B2A1-A50AE199043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624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27088" y="457200"/>
            <a:ext cx="7859712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86230-D641-4182-9393-B3D00685C29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791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7088" y="1981200"/>
            <a:ext cx="7859712" cy="3886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44F8C-5728-4C52-A35C-5AF4CBE593C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7770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1200"/>
            <a:ext cx="3852862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9812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32350" y="40005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DCAD8-017C-42F7-AB11-45BDA2B7DF4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712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27088" y="1981200"/>
            <a:ext cx="3852862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9812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27088" y="4000500"/>
            <a:ext cx="3852862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32350" y="40005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4165D-94EE-49FD-BAF4-3E7D7F6957E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825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78C8-EAD4-4466-B25C-0F78D43FAC9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4762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785971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4A742-DF64-4075-82A3-EEED77A75C2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2866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347788"/>
            <a:ext cx="3854450" cy="24717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32350" y="3971925"/>
            <a:ext cx="3854450" cy="24717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ADD4F-4D6B-4372-A40B-D649C9B6B98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3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F88BA-C15C-411F-AE6E-24EDFD41ED7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93C9F-4050-4E89-B438-1D8D7A296B85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332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97838" cy="12588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71600"/>
            <a:ext cx="3971925" cy="4749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3925" y="1371600"/>
            <a:ext cx="3973513" cy="4749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650E7-0945-46DC-B18F-EDABB3A459B3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A5151-0A9D-4B72-AE4D-8ED9A4379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33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347788"/>
            <a:ext cx="3854450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E85C5-DAF3-4836-9742-83E78AB710C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2818D-3400-40F6-BF67-4A255CF8A02E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63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335A9-049D-4668-AC0B-C48F1109D80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144A5-C0B7-4D22-B9D3-6E09F3873E56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F87DC-398A-4B55-8780-803B951C3FE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EEED6-8F20-42FF-AF85-F79F63B3B77C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33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D9BF0-BA01-4F27-9BA4-20EC7A31E5D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7C66A-4644-4E6D-A03E-6FE6D69F0E65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70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67251-701C-4F2A-9863-94BA717BC02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F886D-2D87-44F1-AF18-9C144EC665C6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70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8186B-799D-4CC8-8E60-72727B4037C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BA7D1-4A33-436E-9599-21112CEA98B0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349375"/>
            <a:ext cx="2286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43663"/>
            <a:ext cx="2895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ym typeface="Symbol" pitchFamily="18" charset="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025" y="6548438"/>
            <a:ext cx="2133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rgbClr val="46C8AF"/>
                </a:solidFill>
                <a:latin typeface="Arial Black" pitchFamily="34" charset="0"/>
                <a:sym typeface="Symbol" pitchFamily="18" charset="2"/>
              </a:defRPr>
            </a:lvl1pPr>
          </a:lstStyle>
          <a:p>
            <a:pPr>
              <a:defRPr/>
            </a:pPr>
            <a:fld id="{A011009C-668D-41B6-802D-76B19E81F69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307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04913" y="250825"/>
            <a:ext cx="785971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347788"/>
            <a:ext cx="7859712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4838" y="6443663"/>
            <a:ext cx="2133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sym typeface="Symbol" pitchFamily="18" charset="2"/>
              </a:defRPr>
            </a:lvl1pPr>
          </a:lstStyle>
          <a:p>
            <a:pPr>
              <a:defRPr/>
            </a:pPr>
            <a:fld id="{9D101ED9-DC02-489F-ACB5-0903D0487F00}" type="datetime1">
              <a:rPr lang="zh-CN" altLang="en-US"/>
              <a:pPr>
                <a:defRPr/>
              </a:pPr>
              <a:t>2014-11-25</a:t>
            </a:fld>
            <a:endParaRPr lang="en-US" altLang="zh-CN"/>
          </a:p>
        </p:txBody>
      </p:sp>
      <p:pic>
        <p:nvPicPr>
          <p:cNvPr id="3080" name="Picture 25" descr="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84138" y="188913"/>
            <a:ext cx="8747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1" name="Group 4"/>
          <p:cNvGrpSpPr>
            <a:grpSpLocks/>
          </p:cNvGrpSpPr>
          <p:nvPr/>
        </p:nvGrpSpPr>
        <p:grpSpPr bwMode="auto">
          <a:xfrm>
            <a:off x="388938" y="893763"/>
            <a:ext cx="8281987" cy="474662"/>
            <a:chOff x="0" y="0"/>
            <a:chExt cx="5760" cy="344"/>
          </a:xfrm>
        </p:grpSpPr>
        <p:sp>
          <p:nvSpPr>
            <p:cNvPr id="55706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zh-CN" altLang="zh-CN" sz="2400" smtClean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557067" name="Rectangle 6"/>
            <p:cNvSpPr>
              <a:spLocks noChangeArrowheads="1"/>
            </p:cNvSpPr>
            <p:nvPr/>
          </p:nvSpPr>
          <p:spPr bwMode="auto">
            <a:xfrm>
              <a:off x="259" y="85"/>
              <a:ext cx="5501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z="2400" smtClean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55706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hlink"/>
                </a:solidFill>
                <a:sym typeface="Symbol" pitchFamily="18" charset="2"/>
              </a:endParaRPr>
            </a:p>
          </p:txBody>
        </p:sp>
        <p:sp>
          <p:nvSpPr>
            <p:cNvPr id="557069" name="Rectangle 8"/>
            <p:cNvSpPr>
              <a:spLocks noChangeArrowheads="1"/>
            </p:cNvSpPr>
            <p:nvPr/>
          </p:nvSpPr>
          <p:spPr bwMode="auto">
            <a:xfrm>
              <a:off x="344" y="0"/>
              <a:ext cx="87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hlink"/>
                </a:solidFill>
                <a:sym typeface="Symbol" pitchFamily="18" charset="2"/>
              </a:endParaRPr>
            </a:p>
          </p:txBody>
        </p:sp>
        <p:sp>
          <p:nvSpPr>
            <p:cNvPr id="557070" name="Rectangle 9"/>
            <p:cNvSpPr>
              <a:spLocks noChangeArrowheads="1"/>
            </p:cNvSpPr>
            <p:nvPr/>
          </p:nvSpPr>
          <p:spPr bwMode="auto">
            <a:xfrm>
              <a:off x="344" y="85"/>
              <a:ext cx="87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accent2"/>
                </a:solidFill>
                <a:sym typeface="Symbol" pitchFamily="18" charset="2"/>
              </a:endParaRPr>
            </a:p>
          </p:txBody>
        </p:sp>
        <p:sp>
          <p:nvSpPr>
            <p:cNvPr id="55707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hlink"/>
                </a:solidFill>
                <a:sym typeface="Symbol" pitchFamily="18" charset="2"/>
              </a:endParaRPr>
            </a:p>
          </p:txBody>
        </p:sp>
        <p:sp>
          <p:nvSpPr>
            <p:cNvPr id="55707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z="2400" smtClean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55707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accent2"/>
                </a:solidFill>
                <a:sym typeface="Symbol" pitchFamily="18" charset="2"/>
              </a:endParaRPr>
            </a:p>
          </p:txBody>
        </p:sp>
        <p:sp>
          <p:nvSpPr>
            <p:cNvPr id="55707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smtClean="0">
                <a:solidFill>
                  <a:schemeClr val="accent2"/>
                </a:solidFill>
                <a:sym typeface="Symbol" pitchFamily="18" charset="2"/>
              </a:endParaRPr>
            </a:p>
          </p:txBody>
        </p:sp>
      </p:grpSp>
      <p:pic>
        <p:nvPicPr>
          <p:cNvPr id="3082" name="Picture 26" descr="logo－zi-shu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617663"/>
            <a:ext cx="247650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7076" name="Text Box 27"/>
          <p:cNvSpPr txBox="1">
            <a:spLocks noChangeArrowheads="1"/>
          </p:cNvSpPr>
          <p:nvPr/>
        </p:nvSpPr>
        <p:spPr bwMode="auto">
          <a:xfrm>
            <a:off x="107950" y="3441700"/>
            <a:ext cx="306388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800" b="1" smtClean="0">
                <a:solidFill>
                  <a:srgbClr val="F62A4C"/>
                </a:solidFill>
                <a:sym typeface="Symbol" pitchFamily="18" charset="2"/>
              </a:rPr>
              <a:t>Institute of Computing Technology, Chinese Academy of Sciences</a:t>
            </a:r>
          </a:p>
        </p:txBody>
      </p:sp>
      <p:sp>
        <p:nvSpPr>
          <p:cNvPr id="557077" name="Text Box 21"/>
          <p:cNvSpPr txBox="1">
            <a:spLocks noChangeArrowheads="1"/>
          </p:cNvSpPr>
          <p:nvPr userDrawn="1"/>
        </p:nvSpPr>
        <p:spPr bwMode="auto">
          <a:xfrm rot="-1580978">
            <a:off x="-1588" y="3055938"/>
            <a:ext cx="93868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6600" b="1" smtClean="0">
                <a:solidFill>
                  <a:srgbClr val="F8F8F8"/>
                </a:solidFill>
                <a:sym typeface="Symbol" pitchFamily="18" charset="2"/>
              </a:rPr>
              <a:t>VIPL@ICT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36575" y="1349375"/>
            <a:ext cx="228600" cy="547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43663"/>
            <a:ext cx="2895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025" y="6548438"/>
            <a:ext cx="2133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rgbClr val="46C8AF"/>
                </a:solidFill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478BA63-125E-4B00-9B45-7E50DADD2B77}" type="slidenum">
              <a:rPr lang="en-US" altLang="zh-CN">
                <a:sym typeface="Symbol" pitchFamily="18" charset="2"/>
              </a:rPr>
              <a:pPr>
                <a:defRPr/>
              </a:pPr>
              <a:t>‹#›</a:t>
            </a:fld>
            <a:endParaRPr lang="en-US" altLang="zh-CN" dirty="0">
              <a:sym typeface="Symbol" pitchFamily="18" charset="2"/>
            </a:endParaRPr>
          </a:p>
        </p:txBody>
      </p:sp>
      <p:sp>
        <p:nvSpPr>
          <p:cNvPr id="819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04913" y="250825"/>
            <a:ext cx="7859712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347788"/>
            <a:ext cx="7859712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8199" name="Picture 25" descr="logo"/>
          <p:cNvPicPr>
            <a:picLocks noChangeAspect="1" noChangeArrowheads="1"/>
          </p:cNvPicPr>
          <p:nvPr/>
        </p:nvPicPr>
        <p:blipFill>
          <a:blip r:embed="rId21"/>
          <a:srcRect l="13129" b="12930"/>
          <a:stretch>
            <a:fillRect/>
          </a:stretch>
        </p:blipFill>
        <p:spPr bwMode="auto">
          <a:xfrm>
            <a:off x="84138" y="188913"/>
            <a:ext cx="8747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00" name="Group 4"/>
          <p:cNvGrpSpPr>
            <a:grpSpLocks/>
          </p:cNvGrpSpPr>
          <p:nvPr/>
        </p:nvGrpSpPr>
        <p:grpSpPr bwMode="auto">
          <a:xfrm>
            <a:off x="388938" y="893763"/>
            <a:ext cx="8281987" cy="474662"/>
            <a:chOff x="0" y="0"/>
            <a:chExt cx="5760" cy="344"/>
          </a:xfrm>
        </p:grpSpPr>
        <p:sp>
          <p:nvSpPr>
            <p:cNvPr id="4915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259" y="85"/>
              <a:ext cx="5501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6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666699"/>
                </a:solidFill>
                <a:sym typeface="Symbol" pitchFamily="18" charset="2"/>
              </a:endParaRPr>
            </a:p>
          </p:txBody>
        </p:sp>
        <p:sp>
          <p:nvSpPr>
            <p:cNvPr id="49160" name="Rectangle 8"/>
            <p:cNvSpPr>
              <a:spLocks noChangeArrowheads="1"/>
            </p:cNvSpPr>
            <p:nvPr/>
          </p:nvSpPr>
          <p:spPr bwMode="auto">
            <a:xfrm>
              <a:off x="344" y="0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666699"/>
                </a:solidFill>
                <a:sym typeface="Symbol" pitchFamily="18" charset="2"/>
              </a:endParaRPr>
            </a:p>
          </p:txBody>
        </p:sp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344" y="85"/>
              <a:ext cx="86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9999CC"/>
                </a:solidFill>
                <a:sym typeface="Symbol" pitchFamily="18" charset="2"/>
              </a:endParaRPr>
            </a:p>
          </p:txBody>
        </p:sp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666699"/>
                </a:solidFill>
                <a:sym typeface="Symbol" pitchFamily="18" charset="2"/>
              </a:endParaRPr>
            </a:p>
          </p:txBody>
        </p:sp>
        <p:sp>
          <p:nvSpPr>
            <p:cNvPr id="4916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916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6" cy="8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9999CC"/>
                </a:solidFill>
                <a:sym typeface="Symbol" pitchFamily="18" charset="2"/>
              </a:endParaRPr>
            </a:p>
          </p:txBody>
        </p:sp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zh-CN" altLang="zh-CN">
                <a:solidFill>
                  <a:srgbClr val="9999CC"/>
                </a:solidFill>
                <a:sym typeface="Symbol" pitchFamily="18" charset="2"/>
              </a:endParaRPr>
            </a:p>
          </p:txBody>
        </p:sp>
      </p:grpSp>
      <p:pic>
        <p:nvPicPr>
          <p:cNvPr id="8201" name="Picture 26" descr="logo－zi-shu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33350" y="1617663"/>
            <a:ext cx="247650" cy="17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107950" y="3441700"/>
            <a:ext cx="306388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l">
              <a:defRPr/>
            </a:pPr>
            <a:r>
              <a:rPr lang="en-US" altLang="zh-CN" sz="800" b="1" dirty="0">
                <a:solidFill>
                  <a:srgbClr val="F62A4C"/>
                </a:solidFill>
                <a:sym typeface="Symbol" pitchFamily="18" charset="2"/>
              </a:rPr>
              <a:t>Institute of Computing Technology, Chinese Academy of Sciences</a:t>
            </a:r>
            <a:endParaRPr lang="zh-CN" altLang="en-US" sz="800" b="1" dirty="0">
              <a:solidFill>
                <a:srgbClr val="F62A4C"/>
              </a:solidFill>
              <a:sym typeface="Symbol" pitchFamily="18" charset="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8575" y="3343275"/>
            <a:ext cx="414338" cy="35004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zh-CN" altLang="en-US" b="1">
              <a:solidFill>
                <a:srgbClr val="00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094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+mj-lt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黑体" pitchFamily="2" charset="-122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黑体" pitchFamily="2" charset="-122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黑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300.png"/><Relationship Id="rId10" Type="http://schemas.openxmlformats.org/officeDocument/2006/relationships/image" Target="../media/image21.jpeg"/><Relationship Id="rId4" Type="http://schemas.openxmlformats.org/officeDocument/2006/relationships/image" Target="../media/image341.pn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39.jpeg"/><Relationship Id="rId18" Type="http://schemas.openxmlformats.org/officeDocument/2006/relationships/image" Target="../media/image35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0.png"/><Relationship Id="rId12" Type="http://schemas.openxmlformats.org/officeDocument/2006/relationships/image" Target="../media/image351.png"/><Relationship Id="rId17" Type="http://schemas.openxmlformats.org/officeDocument/2006/relationships/image" Target="../media/image280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270.png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11" Type="http://schemas.openxmlformats.org/officeDocument/2006/relationships/image" Target="../media/image352.png"/><Relationship Id="rId5" Type="http://schemas.openxmlformats.org/officeDocument/2006/relationships/image" Target="../media/image37.jpeg"/><Relationship Id="rId15" Type="http://schemas.openxmlformats.org/officeDocument/2006/relationships/image" Target="../media/image260.png"/><Relationship Id="rId10" Type="http://schemas.openxmlformats.org/officeDocument/2006/relationships/image" Target="../media/image341.png"/><Relationship Id="rId19" Type="http://schemas.openxmlformats.org/officeDocument/2006/relationships/image" Target="../media/image380.png"/><Relationship Id="rId4" Type="http://schemas.openxmlformats.org/officeDocument/2006/relationships/image" Target="../media/image111.png"/><Relationship Id="rId9" Type="http://schemas.openxmlformats.org/officeDocument/2006/relationships/image" Target="../media/image342.png"/><Relationship Id="rId1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42.jpeg"/><Relationship Id="rId26" Type="http://schemas.openxmlformats.org/officeDocument/2006/relationships/image" Target="../media/image46.png"/><Relationship Id="rId39" Type="http://schemas.openxmlformats.org/officeDocument/2006/relationships/image" Target="../media/image54.jpe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41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12" Type="http://schemas.openxmlformats.org/officeDocument/2006/relationships/image" Target="../media/image38.jpeg"/><Relationship Id="rId17" Type="http://schemas.openxmlformats.org/officeDocument/2006/relationships/image" Target="../media/image41.jpeg"/><Relationship Id="rId25" Type="http://schemas.openxmlformats.org/officeDocument/2006/relationships/image" Target="../media/image45.png"/><Relationship Id="rId33" Type="http://schemas.openxmlformats.org/officeDocument/2006/relationships/image" Target="../media/image39.jpeg"/><Relationship Id="rId38" Type="http://schemas.openxmlformats.org/officeDocument/2006/relationships/image" Target="../media/image53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29" Type="http://schemas.openxmlformats.org/officeDocument/2006/relationships/image" Target="../media/image49.jpeg"/><Relationship Id="rId41" Type="http://schemas.openxmlformats.org/officeDocument/2006/relationships/image" Target="../media/image56.jpeg"/><Relationship Id="rId1" Type="http://schemas.openxmlformats.org/officeDocument/2006/relationships/tags" Target="../tags/tag2.xml"/><Relationship Id="rId6" Type="http://schemas.openxmlformats.org/officeDocument/2006/relationships/image" Target="../media/image310.png"/><Relationship Id="rId11" Type="http://schemas.openxmlformats.org/officeDocument/2006/relationships/image" Target="../media/image37.jpeg"/><Relationship Id="rId24" Type="http://schemas.openxmlformats.org/officeDocument/2006/relationships/image" Target="../media/image46.jpeg"/><Relationship Id="rId32" Type="http://schemas.openxmlformats.org/officeDocument/2006/relationships/image" Target="../media/image52.png"/><Relationship Id="rId37" Type="http://schemas.openxmlformats.org/officeDocument/2006/relationships/image" Target="../media/image52.jpeg"/><Relationship Id="rId40" Type="http://schemas.openxmlformats.org/officeDocument/2006/relationships/image" Target="../media/image55.jpeg"/><Relationship Id="rId5" Type="http://schemas.openxmlformats.org/officeDocument/2006/relationships/image" Target="../media/image100.png"/><Relationship Id="rId15" Type="http://schemas.openxmlformats.org/officeDocument/2006/relationships/image" Target="../media/image350.png"/><Relationship Id="rId23" Type="http://schemas.openxmlformats.org/officeDocument/2006/relationships/image" Target="../media/image43.png"/><Relationship Id="rId28" Type="http://schemas.openxmlformats.org/officeDocument/2006/relationships/image" Target="../media/image48.jpeg"/><Relationship Id="rId36" Type="http://schemas.openxmlformats.org/officeDocument/2006/relationships/image" Target="../media/image55.png"/><Relationship Id="rId10" Type="http://schemas.openxmlformats.org/officeDocument/2006/relationships/image" Target="../media/image36.jpeg"/><Relationship Id="rId19" Type="http://schemas.openxmlformats.org/officeDocument/2006/relationships/image" Target="../media/image43.jpeg"/><Relationship Id="rId31" Type="http://schemas.openxmlformats.org/officeDocument/2006/relationships/image" Target="../media/image51.jpeg"/><Relationship Id="rId4" Type="http://schemas.openxmlformats.org/officeDocument/2006/relationships/image" Target="../media/image35.jpeg"/><Relationship Id="rId9" Type="http://schemas.openxmlformats.org/officeDocument/2006/relationships/image" Target="../media/image140.png"/><Relationship Id="rId14" Type="http://schemas.openxmlformats.org/officeDocument/2006/relationships/image" Target="../media/image340.png"/><Relationship Id="rId22" Type="http://schemas.openxmlformats.org/officeDocument/2006/relationships/image" Target="../media/image45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4.png"/><Relationship Id="rId43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jpe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Relationship Id="rId11" Type="http://schemas.openxmlformats.org/officeDocument/2006/relationships/image" Target="../media/image35.jpeg"/><Relationship Id="rId5" Type="http://schemas.openxmlformats.org/officeDocument/2006/relationships/image" Target="../media/image100.png"/><Relationship Id="rId10" Type="http://schemas.openxmlformats.org/officeDocument/2006/relationships/image" Target="../media/image49.png"/><Relationship Id="rId4" Type="http://schemas.openxmlformats.org/officeDocument/2006/relationships/image" Target="../media/image62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6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7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6" Type="http://schemas.openxmlformats.org/officeDocument/2006/relationships/image" Target="../media/image66.png"/><Relationship Id="rId11" Type="http://schemas.openxmlformats.org/officeDocument/2006/relationships/image" Target="../media/image55.jpeg"/><Relationship Id="rId5" Type="http://schemas.openxmlformats.org/officeDocument/2006/relationships/image" Target="../media/image65.png"/><Relationship Id="rId15" Type="http://schemas.openxmlformats.org/officeDocument/2006/relationships/image" Target="../media/image57.jpeg"/><Relationship Id="rId10" Type="http://schemas.openxmlformats.org/officeDocument/2006/relationships/image" Target="../media/image54.jpeg"/><Relationship Id="rId4" Type="http://schemas.openxmlformats.org/officeDocument/2006/relationships/image" Target="../media/image63.png"/><Relationship Id="rId9" Type="http://schemas.openxmlformats.org/officeDocument/2006/relationships/image" Target="../media/image53.jpeg"/><Relationship Id="rId1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90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Relationship Id="rId6" Type="http://schemas.openxmlformats.org/officeDocument/2006/relationships/image" Target="../media/image680.png"/><Relationship Id="rId5" Type="http://schemas.openxmlformats.org/officeDocument/2006/relationships/image" Target="../media/image57.png"/><Relationship Id="rId10" Type="http://schemas.openxmlformats.org/officeDocument/2006/relationships/image" Target="../media/image72.png"/><Relationship Id="rId4" Type="http://schemas.openxmlformats.org/officeDocument/2006/relationships/image" Target="../media/image58.pn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9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2.png"/><Relationship Id="rId7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91.png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11" Type="http://schemas.openxmlformats.org/officeDocument/2006/relationships/image" Target="../media/image85.png"/><Relationship Id="rId5" Type="http://schemas.openxmlformats.org/officeDocument/2006/relationships/image" Target="../media/image9.png"/><Relationship Id="rId10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84.png"/><Relationship Id="rId1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91.png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11" Type="http://schemas.openxmlformats.org/officeDocument/2006/relationships/image" Target="../media/image85.png"/><Relationship Id="rId5" Type="http://schemas.openxmlformats.org/officeDocument/2006/relationships/image" Target="../media/image9.png"/><Relationship Id="rId15" Type="http://schemas.openxmlformats.org/officeDocument/2006/relationships/image" Target="../media/image96.png"/><Relationship Id="rId10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84.png"/><Relationship Id="rId1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vipl.ict.ac.cn/resources/datasets/cox-face-dataset" TargetMode="Externa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1110343" y="1371600"/>
            <a:ext cx="7805057" cy="2209800"/>
          </a:xfrm>
        </p:spPr>
        <p:txBody>
          <a:bodyPr/>
          <a:lstStyle/>
          <a:p>
            <a:pPr algn="ctr"/>
            <a:r>
              <a:rPr lang="en-US" altLang="zh-CN" sz="3600" dirty="0" smtClean="0">
                <a:solidFill>
                  <a:srgbClr val="FFFF00"/>
                </a:solidFill>
              </a:rPr>
              <a:t>Deep Models for Face Alignment and Pose Normalization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9957" y="3634703"/>
            <a:ext cx="7315200" cy="1752600"/>
          </a:xfrm>
        </p:spPr>
        <p:txBody>
          <a:bodyPr/>
          <a:lstStyle/>
          <a:p>
            <a:pPr algn="ctr"/>
            <a:r>
              <a:rPr lang="en-US" altLang="zh-CN" dirty="0" smtClean="0"/>
              <a:t>Shiguang Shan</a:t>
            </a:r>
          </a:p>
          <a:p>
            <a:pPr algn="ctr"/>
            <a:endParaRPr lang="en-US" altLang="zh-CN" sz="2400" dirty="0" smtClean="0"/>
          </a:p>
          <a:p>
            <a:pPr algn="ctr"/>
            <a:r>
              <a:rPr lang="en-US" altLang="zh-CN" sz="3200" dirty="0" smtClean="0"/>
              <a:t>Institute of Computing Technology, Chinese Academy of Sciences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" y="646176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/>
              <a:t>VALSE QQ Webinar</a:t>
            </a:r>
            <a:r>
              <a:rPr lang="en-US" altLang="zh-CN" dirty="0"/>
              <a:t>,</a:t>
            </a:r>
            <a:r>
              <a:rPr lang="en-US" altLang="zh-CN" dirty="0" smtClean="0"/>
              <a:t> 2014.11.25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1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EmotioW 2014: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Challenging data</a:t>
            </a:r>
          </a:p>
          <a:p>
            <a:pPr lvl="1"/>
            <a:r>
              <a:rPr lang="en-US" altLang="zh-CN" dirty="0" smtClean="0"/>
              <a:t>AFEW* 4.0 database</a:t>
            </a:r>
          </a:p>
          <a:p>
            <a:pPr lvl="2"/>
            <a:r>
              <a:rPr lang="en-US" altLang="zh-CN" dirty="0" smtClean="0"/>
              <a:t>audio-video clips collected from movies showing close-to-real-world conditions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92744"/>
              </p:ext>
            </p:extLst>
          </p:nvPr>
        </p:nvGraphicFramePr>
        <p:xfrm>
          <a:off x="1524000" y="3352800"/>
          <a:ext cx="7162800" cy="243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64307"/>
                <a:gridCol w="4798493"/>
              </a:tblGrid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  of AFEW 4.0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sequences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300-5400ms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annotators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 categories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Anger, disgust,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fear, happiness, neutral, sadness, and surprise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Audio/Video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Audio: WAV;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Video: AVI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samples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1368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subjects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428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080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altLang="zh-CN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movies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24000" y="5867400"/>
            <a:ext cx="3191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*Acted </a:t>
            </a:r>
            <a:r>
              <a:rPr lang="en-US" altLang="zh-CN" sz="1600" dirty="0"/>
              <a:t>Facial Expression in Wild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00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EmotioW 2014: Protocols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smtClean="0"/>
              <a:t>Evaluation protocols</a:t>
            </a:r>
          </a:p>
          <a:p>
            <a:pPr lvl="1"/>
            <a:r>
              <a:rPr lang="en-US" altLang="zh-CN" sz="2400" smtClean="0"/>
              <a:t>Dataset division: training, validation, and testing</a:t>
            </a:r>
          </a:p>
          <a:p>
            <a:pPr lvl="1"/>
            <a:r>
              <a:rPr lang="en-US" altLang="zh-CN" sz="2400" smtClean="0"/>
              <a:t>The test labels were unknown.</a:t>
            </a:r>
          </a:p>
          <a:p>
            <a:pPr lvl="1"/>
            <a:r>
              <a:rPr lang="en-US" altLang="zh-CN" sz="2400" smtClean="0"/>
              <a:t>Either audio/video modality or both can be used. </a:t>
            </a:r>
          </a:p>
          <a:p>
            <a:pPr lvl="1"/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03464"/>
              </p:ext>
            </p:extLst>
          </p:nvPr>
        </p:nvGraphicFramePr>
        <p:xfrm>
          <a:off x="1021840" y="3276600"/>
          <a:ext cx="774116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5880"/>
                <a:gridCol w="1105880"/>
                <a:gridCol w="1105880"/>
                <a:gridCol w="1105880"/>
                <a:gridCol w="1105880"/>
                <a:gridCol w="1105880"/>
                <a:gridCol w="1105880"/>
              </a:tblGrid>
              <a:tr h="126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subjects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Min. Age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Age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</a:t>
                      </a:r>
                      <a:r>
                        <a:rPr lang="en-US" altLang="zh-CN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Age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Males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Females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826257"/>
              </p:ext>
            </p:extLst>
          </p:nvPr>
        </p:nvGraphicFramePr>
        <p:xfrm>
          <a:off x="1021843" y="4990704"/>
          <a:ext cx="7696684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23674"/>
                <a:gridCol w="900455"/>
                <a:gridCol w="900455"/>
                <a:gridCol w="900455"/>
                <a:gridCol w="970280"/>
                <a:gridCol w="900455"/>
                <a:gridCol w="900455"/>
                <a:gridCol w="900455"/>
              </a:tblGrid>
              <a:tr h="149243">
                <a:tc>
                  <a:txBody>
                    <a:bodyPr/>
                    <a:lstStyle/>
                    <a:p>
                      <a:pPr algn="ctr"/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Anger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Digust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Fear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Happiness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Sadness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Surprise</a:t>
                      </a:r>
                      <a:endParaRPr lang="fi-FI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49243">
                <a:tc>
                  <a:txBody>
                    <a:bodyPr/>
                    <a:lstStyle/>
                    <a:p>
                      <a:pPr algn="ctr"/>
                      <a:r>
                        <a:rPr lang="fi-FI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fi-FI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49243">
                <a:tc>
                  <a:txBody>
                    <a:bodyPr/>
                    <a:lstStyle/>
                    <a:p>
                      <a:pPr algn="ctr"/>
                      <a:r>
                        <a:rPr lang="fi-FI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fi-FI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49243">
                <a:tc>
                  <a:txBody>
                    <a:bodyPr/>
                    <a:lstStyle/>
                    <a:p>
                      <a:pPr algn="ctr"/>
                      <a:r>
                        <a:rPr lang="fi-FI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fi-FI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fi-FI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7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Our method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pSp>
        <p:nvGrpSpPr>
          <p:cNvPr id="240" name="组合 239"/>
          <p:cNvGrpSpPr/>
          <p:nvPr/>
        </p:nvGrpSpPr>
        <p:grpSpPr>
          <a:xfrm>
            <a:off x="583351" y="1275452"/>
            <a:ext cx="8328403" cy="4380088"/>
            <a:chOff x="279400" y="375097"/>
            <a:chExt cx="11520000" cy="6615780"/>
          </a:xfrm>
        </p:grpSpPr>
        <p:grpSp>
          <p:nvGrpSpPr>
            <p:cNvPr id="123" name="Group 205"/>
            <p:cNvGrpSpPr/>
            <p:nvPr/>
          </p:nvGrpSpPr>
          <p:grpSpPr>
            <a:xfrm>
              <a:off x="6199641" y="904578"/>
              <a:ext cx="5457119" cy="2160000"/>
              <a:chOff x="2364620" y="2361147"/>
              <a:chExt cx="5457119" cy="2160000"/>
            </a:xfrm>
          </p:grpSpPr>
          <p:sp>
            <p:nvSpPr>
              <p:cNvPr id="124" name="Rounded Rectangle 10"/>
              <p:cNvSpPr/>
              <p:nvPr/>
            </p:nvSpPr>
            <p:spPr>
              <a:xfrm>
                <a:off x="2395370" y="2361147"/>
                <a:ext cx="5400000" cy="2160000"/>
              </a:xfrm>
              <a:prstGeom prst="round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5" name="Group 49"/>
              <p:cNvGrpSpPr/>
              <p:nvPr/>
            </p:nvGrpSpPr>
            <p:grpSpPr>
              <a:xfrm>
                <a:off x="2364620" y="2835884"/>
                <a:ext cx="1800000" cy="1560863"/>
                <a:chOff x="3029248" y="3952924"/>
                <a:chExt cx="1800000" cy="1560863"/>
              </a:xfrm>
            </p:grpSpPr>
            <p:sp>
              <p:nvSpPr>
                <p:cNvPr id="137" name="矩形 13"/>
                <p:cNvSpPr/>
                <p:nvPr/>
              </p:nvSpPr>
              <p:spPr bwMode="auto">
                <a:xfrm>
                  <a:off x="3029248" y="5153787"/>
                  <a:ext cx="1800000" cy="36000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Linear Subspace</a:t>
                  </a:r>
                  <a:endParaRPr kumimoji="1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grpSp>
              <p:nvGrpSpPr>
                <p:cNvPr id="138" name="组合 1033"/>
                <p:cNvGrpSpPr/>
                <p:nvPr/>
              </p:nvGrpSpPr>
              <p:grpSpPr>
                <a:xfrm>
                  <a:off x="3173248" y="3952924"/>
                  <a:ext cx="1512000" cy="1152000"/>
                  <a:chOff x="4857393" y="1628800"/>
                  <a:chExt cx="1514808" cy="1001429"/>
                </a:xfrm>
              </p:grpSpPr>
              <p:sp>
                <p:nvSpPr>
                  <p:cNvPr id="139" name="流程图: 数据 1032"/>
                  <p:cNvSpPr/>
                  <p:nvPr/>
                </p:nvSpPr>
                <p:spPr bwMode="auto">
                  <a:xfrm>
                    <a:off x="4857393" y="1916655"/>
                    <a:ext cx="1514808" cy="713574"/>
                  </a:xfrm>
                  <a:prstGeom prst="flowChartInputOutput">
                    <a:avLst/>
                  </a:prstGeom>
                  <a:solidFill>
                    <a:srgbClr val="70AD47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11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cxnSp>
                <p:nvCxnSpPr>
                  <p:cNvPr id="140" name="直接箭头连接符 61"/>
                  <p:cNvCxnSpPr/>
                  <p:nvPr/>
                </p:nvCxnSpPr>
                <p:spPr bwMode="auto">
                  <a:xfrm>
                    <a:off x="5292080" y="2420888"/>
                    <a:ext cx="791928" cy="0"/>
                  </a:xfrm>
                  <a:prstGeom prst="straightConnector1">
                    <a:avLst/>
                  </a:prstGeom>
                  <a:solidFill>
                    <a:srgbClr val="5B9BD5"/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41" name="直接箭头连接符 1023"/>
                  <p:cNvCxnSpPr/>
                  <p:nvPr/>
                </p:nvCxnSpPr>
                <p:spPr bwMode="auto">
                  <a:xfrm flipV="1">
                    <a:off x="5292080" y="1628800"/>
                    <a:ext cx="0" cy="792000"/>
                  </a:xfrm>
                  <a:prstGeom prst="straightConnector1">
                    <a:avLst/>
                  </a:prstGeom>
                  <a:solidFill>
                    <a:srgbClr val="5B9BD5"/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42" name="直接箭头连接符 1029"/>
                  <p:cNvCxnSpPr/>
                  <p:nvPr/>
                </p:nvCxnSpPr>
                <p:spPr bwMode="auto">
                  <a:xfrm flipV="1">
                    <a:off x="5301411" y="1787761"/>
                    <a:ext cx="360040" cy="612000"/>
                  </a:xfrm>
                  <a:prstGeom prst="straightConnector1">
                    <a:avLst/>
                  </a:prstGeom>
                  <a:solidFill>
                    <a:srgbClr val="5B9BD5"/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</p:grpSp>
          </p:grpSp>
          <p:grpSp>
            <p:nvGrpSpPr>
              <p:cNvPr id="126" name="Group 50"/>
              <p:cNvGrpSpPr/>
              <p:nvPr/>
            </p:nvGrpSpPr>
            <p:grpSpPr>
              <a:xfrm>
                <a:off x="3974036" y="2946349"/>
                <a:ext cx="1935488" cy="1485538"/>
                <a:chOff x="4829164" y="4063389"/>
                <a:chExt cx="1935488" cy="1485538"/>
              </a:xfrm>
            </p:grpSpPr>
            <p:pic>
              <p:nvPicPr>
                <p:cNvPr id="135" name="Picture 13" descr="C:\Users\lenovo\AppData\Roaming\Tencent\Users\524837556\QQ\WinTemp\RichOle\KT[O89SB4F5XDJ34M@E`$K6.jpg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6907" y="4063389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" name="TextBox 135"/>
                <p:cNvSpPr txBox="1"/>
                <p:nvPr/>
              </p:nvSpPr>
              <p:spPr>
                <a:xfrm>
                  <a:off x="4829164" y="5153786"/>
                  <a:ext cx="1935488" cy="395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Covariance Matrix</a:t>
                  </a:r>
                  <a:endParaRPr kumimoji="0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7" name="Group 51"/>
              <p:cNvGrpSpPr/>
              <p:nvPr/>
            </p:nvGrpSpPr>
            <p:grpSpPr>
              <a:xfrm>
                <a:off x="5769739" y="2803596"/>
                <a:ext cx="2052000" cy="1628292"/>
                <a:chOff x="6764567" y="3920636"/>
                <a:chExt cx="2052000" cy="1628292"/>
              </a:xfrm>
            </p:grpSpPr>
            <p:grpSp>
              <p:nvGrpSpPr>
                <p:cNvPr id="129" name="Group 46"/>
                <p:cNvGrpSpPr/>
                <p:nvPr/>
              </p:nvGrpSpPr>
              <p:grpSpPr>
                <a:xfrm>
                  <a:off x="7071559" y="3920636"/>
                  <a:ext cx="1440000" cy="1296000"/>
                  <a:chOff x="7533825" y="3933888"/>
                  <a:chExt cx="1362162" cy="1260000"/>
                </a:xfrm>
              </p:grpSpPr>
              <p:cxnSp>
                <p:nvCxnSpPr>
                  <p:cNvPr id="131" name="直接箭头连接符 483"/>
                  <p:cNvCxnSpPr>
                    <a:cxnSpLocks noChangeAspect="1"/>
                  </p:cNvCxnSpPr>
                  <p:nvPr/>
                </p:nvCxnSpPr>
                <p:spPr>
                  <a:xfrm>
                    <a:off x="7533825" y="5028156"/>
                    <a:ext cx="1362162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headEnd w="sm" len="lg"/>
                    <a:tailEnd type="arrow" w="med" len="med"/>
                  </a:ln>
                  <a:effectLst/>
                </p:spPr>
              </p:cxnSp>
              <p:cxnSp>
                <p:nvCxnSpPr>
                  <p:cNvPr id="132" name="直接箭头连接符 484"/>
                  <p:cNvCxnSpPr>
                    <a:cxnSpLocks noChangeAspect="1"/>
                  </p:cNvCxnSpPr>
                  <p:nvPr/>
                </p:nvCxnSpPr>
                <p:spPr>
                  <a:xfrm flipV="1">
                    <a:off x="7817419" y="3933888"/>
                    <a:ext cx="0" cy="126000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headEnd w="sm" len="lg"/>
                    <a:tailEnd type="arrow" w="med" len="med"/>
                  </a:ln>
                  <a:effectLst/>
                </p:spPr>
              </p:cxnSp>
              <p:sp>
                <p:nvSpPr>
                  <p:cNvPr id="133" name="椭圆 486"/>
                  <p:cNvSpPr/>
                  <p:nvPr/>
                </p:nvSpPr>
                <p:spPr>
                  <a:xfrm rot="20291596">
                    <a:off x="7651024" y="4116164"/>
                    <a:ext cx="1021622" cy="840000"/>
                  </a:xfrm>
                  <a:prstGeom prst="ellipse">
                    <a:avLst/>
                  </a:prstGeom>
                  <a:solidFill>
                    <a:srgbClr val="70AD47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任意多边形 485"/>
                  <p:cNvSpPr/>
                  <p:nvPr/>
                </p:nvSpPr>
                <p:spPr>
                  <a:xfrm>
                    <a:off x="7609563" y="4185227"/>
                    <a:ext cx="1089730" cy="735000"/>
                  </a:xfrm>
                  <a:custGeom>
                    <a:avLst/>
                    <a:gdLst>
                      <a:gd name="connsiteX0" fmla="*/ 0 w 1504950"/>
                      <a:gd name="connsiteY0" fmla="*/ 847373 h 866763"/>
                      <a:gd name="connsiteX1" fmla="*/ 314325 w 1504950"/>
                      <a:gd name="connsiteY1" fmla="*/ 723548 h 866763"/>
                      <a:gd name="connsiteX2" fmla="*/ 590550 w 1504950"/>
                      <a:gd name="connsiteY2" fmla="*/ 132998 h 866763"/>
                      <a:gd name="connsiteX3" fmla="*/ 838200 w 1504950"/>
                      <a:gd name="connsiteY3" fmla="*/ 47273 h 866763"/>
                      <a:gd name="connsiteX4" fmla="*/ 1152525 w 1504950"/>
                      <a:gd name="connsiteY4" fmla="*/ 733073 h 866763"/>
                      <a:gd name="connsiteX5" fmla="*/ 1504950 w 1504950"/>
                      <a:gd name="connsiteY5" fmla="*/ 866423 h 86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4950" h="866763">
                        <a:moveTo>
                          <a:pt x="0" y="847373"/>
                        </a:moveTo>
                        <a:cubicBezTo>
                          <a:pt x="107950" y="844991"/>
                          <a:pt x="215900" y="842610"/>
                          <a:pt x="314325" y="723548"/>
                        </a:cubicBezTo>
                        <a:cubicBezTo>
                          <a:pt x="412750" y="604486"/>
                          <a:pt x="503238" y="245710"/>
                          <a:pt x="590550" y="132998"/>
                        </a:cubicBezTo>
                        <a:cubicBezTo>
                          <a:pt x="677862" y="20286"/>
                          <a:pt x="744538" y="-52739"/>
                          <a:pt x="838200" y="47273"/>
                        </a:cubicBezTo>
                        <a:cubicBezTo>
                          <a:pt x="931862" y="147285"/>
                          <a:pt x="1041400" y="596548"/>
                          <a:pt x="1152525" y="733073"/>
                        </a:cubicBezTo>
                        <a:cubicBezTo>
                          <a:pt x="1263650" y="869598"/>
                          <a:pt x="1384300" y="868010"/>
                          <a:pt x="1504950" y="866423"/>
                        </a:cubicBezTo>
                      </a:path>
                    </a:pathLst>
                  </a:cu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30" name="TextBox 129"/>
                <p:cNvSpPr txBox="1"/>
                <p:nvPr/>
              </p:nvSpPr>
              <p:spPr>
                <a:xfrm>
                  <a:off x="6764567" y="5153787"/>
                  <a:ext cx="2052000" cy="395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Gaussian Distribution</a:t>
                  </a:r>
                  <a:endParaRPr kumimoji="0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3567634" y="2387298"/>
                <a:ext cx="2867141" cy="395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Video (Image Set) Modeling</a:t>
                </a:r>
                <a:endParaRPr kumimoji="0" lang="zh-CN" altLang="en-US" sz="11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3" name="Group 204"/>
            <p:cNvGrpSpPr/>
            <p:nvPr/>
          </p:nvGrpSpPr>
          <p:grpSpPr>
            <a:xfrm>
              <a:off x="590071" y="904578"/>
              <a:ext cx="5250750" cy="2163552"/>
              <a:chOff x="2544620" y="135281"/>
              <a:chExt cx="5250750" cy="2163552"/>
            </a:xfrm>
          </p:grpSpPr>
          <p:sp>
            <p:nvSpPr>
              <p:cNvPr id="144" name="Rounded Rectangle 5"/>
              <p:cNvSpPr/>
              <p:nvPr/>
            </p:nvSpPr>
            <p:spPr>
              <a:xfrm>
                <a:off x="2544621" y="135281"/>
                <a:ext cx="5250749" cy="2159999"/>
              </a:xfrm>
              <a:prstGeom prst="round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287338" y="160084"/>
                <a:ext cx="3288321" cy="395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Feature on Aligned Faces</a:t>
                </a:r>
                <a:endParaRPr kumimoji="0" lang="zh-CN" altLang="en-US" sz="11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6" name="Group 200"/>
              <p:cNvGrpSpPr/>
              <p:nvPr/>
            </p:nvGrpSpPr>
            <p:grpSpPr>
              <a:xfrm>
                <a:off x="4326788" y="677224"/>
                <a:ext cx="1229985" cy="1621609"/>
                <a:chOff x="4565921" y="620091"/>
                <a:chExt cx="1229985" cy="1621609"/>
              </a:xfrm>
            </p:grpSpPr>
            <p:sp>
              <p:nvSpPr>
                <p:cNvPr id="179" name="TextBox 178"/>
                <p:cNvSpPr txBox="1"/>
                <p:nvPr/>
              </p:nvSpPr>
              <p:spPr>
                <a:xfrm>
                  <a:off x="4565921" y="1846559"/>
                  <a:ext cx="1229985" cy="395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Dense SIFT</a:t>
                  </a:r>
                  <a:endParaRPr kumimoji="0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80" name="Group 198"/>
                <p:cNvGrpSpPr/>
                <p:nvPr/>
              </p:nvGrpSpPr>
              <p:grpSpPr>
                <a:xfrm>
                  <a:off x="4603856" y="620091"/>
                  <a:ext cx="1152000" cy="1152000"/>
                  <a:chOff x="7589479" y="1470991"/>
                  <a:chExt cx="1152000" cy="1152000"/>
                </a:xfrm>
              </p:grpSpPr>
              <p:sp>
                <p:nvSpPr>
                  <p:cNvPr id="181" name="Rectangle 84"/>
                  <p:cNvSpPr/>
                  <p:nvPr/>
                </p:nvSpPr>
                <p:spPr>
                  <a:xfrm>
                    <a:off x="7589479" y="1470991"/>
                    <a:ext cx="1152000" cy="1152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i-FI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cxnSp>
                <p:nvCxnSpPr>
                  <p:cNvPr id="182" name="Straight Connector 86"/>
                  <p:cNvCxnSpPr>
                    <a:stCxn id="181" idx="1"/>
                    <a:endCxn id="181" idx="3"/>
                  </p:cNvCxnSpPr>
                  <p:nvPr/>
                </p:nvCxnSpPr>
                <p:spPr>
                  <a:xfrm>
                    <a:off x="7589479" y="2046991"/>
                    <a:ext cx="1152000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83" name="Straight Connector 88"/>
                  <p:cNvCxnSpPr>
                    <a:stCxn id="181" idx="0"/>
                    <a:endCxn id="181" idx="2"/>
                  </p:cNvCxnSpPr>
                  <p:nvPr/>
                </p:nvCxnSpPr>
                <p:spPr>
                  <a:xfrm>
                    <a:off x="8165479" y="1470991"/>
                    <a:ext cx="0" cy="115200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84" name="Straight Arrow Connector 91"/>
                  <p:cNvCxnSpPr/>
                  <p:nvPr/>
                </p:nvCxnSpPr>
                <p:spPr>
                  <a:xfrm>
                    <a:off x="7635240" y="1765620"/>
                    <a:ext cx="504000" cy="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85" name="Straight Arrow Connector 92"/>
                  <p:cNvCxnSpPr/>
                  <p:nvPr/>
                </p:nvCxnSpPr>
                <p:spPr>
                  <a:xfrm flipV="1">
                    <a:off x="7825740" y="1531620"/>
                    <a:ext cx="0" cy="46800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86" name="Straight Arrow Connector 94"/>
                  <p:cNvCxnSpPr/>
                  <p:nvPr/>
                </p:nvCxnSpPr>
                <p:spPr>
                  <a:xfrm flipV="1">
                    <a:off x="7696200" y="1563799"/>
                    <a:ext cx="327024" cy="35278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87" name="Straight Arrow Connector 101"/>
                  <p:cNvCxnSpPr/>
                  <p:nvPr/>
                </p:nvCxnSpPr>
                <p:spPr>
                  <a:xfrm flipH="1" flipV="1">
                    <a:off x="7710824" y="1665369"/>
                    <a:ext cx="288000" cy="25200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88" name="Straight Arrow Connector 107"/>
                  <p:cNvCxnSpPr/>
                  <p:nvPr/>
                </p:nvCxnSpPr>
                <p:spPr>
                  <a:xfrm>
                    <a:off x="8233239" y="1758000"/>
                    <a:ext cx="481701" cy="222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89" name="Straight Arrow Connector 108"/>
                  <p:cNvCxnSpPr/>
                  <p:nvPr/>
                </p:nvCxnSpPr>
                <p:spPr>
                  <a:xfrm flipV="1">
                    <a:off x="8442960" y="1524000"/>
                    <a:ext cx="0" cy="46800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0" name="Straight Arrow Connector 109"/>
                  <p:cNvCxnSpPr/>
                  <p:nvPr/>
                </p:nvCxnSpPr>
                <p:spPr>
                  <a:xfrm flipV="1">
                    <a:off x="8268780" y="1647352"/>
                    <a:ext cx="286592" cy="302521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1" name="Straight Arrow Connector 110"/>
                  <p:cNvCxnSpPr/>
                  <p:nvPr/>
                </p:nvCxnSpPr>
                <p:spPr>
                  <a:xfrm flipH="1" flipV="1">
                    <a:off x="8233239" y="1564311"/>
                    <a:ext cx="382805" cy="34543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2" name="Straight Arrow Connector 116"/>
                  <p:cNvCxnSpPr/>
                  <p:nvPr/>
                </p:nvCxnSpPr>
                <p:spPr>
                  <a:xfrm>
                    <a:off x="7646499" y="2352360"/>
                    <a:ext cx="481701" cy="222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3" name="Straight Arrow Connector 117"/>
                  <p:cNvCxnSpPr/>
                  <p:nvPr/>
                </p:nvCxnSpPr>
                <p:spPr>
                  <a:xfrm flipV="1">
                    <a:off x="7901940" y="2118360"/>
                    <a:ext cx="0" cy="46800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4" name="Straight Arrow Connector 118"/>
                  <p:cNvCxnSpPr/>
                  <p:nvPr/>
                </p:nvCxnSpPr>
                <p:spPr>
                  <a:xfrm flipV="1">
                    <a:off x="7735380" y="2241712"/>
                    <a:ext cx="286592" cy="302521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5" name="Straight Arrow Connector 119"/>
                  <p:cNvCxnSpPr/>
                  <p:nvPr/>
                </p:nvCxnSpPr>
                <p:spPr>
                  <a:xfrm flipH="1" flipV="1">
                    <a:off x="7676979" y="2151051"/>
                    <a:ext cx="382805" cy="34543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6" name="Straight Arrow Connector 120"/>
                  <p:cNvCxnSpPr/>
                  <p:nvPr/>
                </p:nvCxnSpPr>
                <p:spPr>
                  <a:xfrm>
                    <a:off x="8217999" y="2375220"/>
                    <a:ext cx="481701" cy="222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7" name="Straight Arrow Connector 121"/>
                  <p:cNvCxnSpPr/>
                  <p:nvPr/>
                </p:nvCxnSpPr>
                <p:spPr>
                  <a:xfrm flipV="1">
                    <a:off x="8427720" y="2118360"/>
                    <a:ext cx="0" cy="46038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8" name="Straight Arrow Connector 122"/>
                  <p:cNvCxnSpPr/>
                  <p:nvPr/>
                </p:nvCxnSpPr>
                <p:spPr>
                  <a:xfrm flipV="1">
                    <a:off x="8307735" y="2182806"/>
                    <a:ext cx="308309" cy="332327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199" name="Straight Arrow Connector 123"/>
                  <p:cNvCxnSpPr/>
                  <p:nvPr/>
                </p:nvCxnSpPr>
                <p:spPr>
                  <a:xfrm flipH="1" flipV="1">
                    <a:off x="8269635" y="2223694"/>
                    <a:ext cx="293070" cy="272795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</p:grpSp>
          </p:grpSp>
          <p:grpSp>
            <p:nvGrpSpPr>
              <p:cNvPr id="147" name="Group 201"/>
              <p:cNvGrpSpPr/>
              <p:nvPr/>
            </p:nvGrpSpPr>
            <p:grpSpPr>
              <a:xfrm>
                <a:off x="2544620" y="596598"/>
                <a:ext cx="1440000" cy="1702234"/>
                <a:chOff x="2570735" y="539465"/>
                <a:chExt cx="1440000" cy="1702234"/>
              </a:xfrm>
            </p:grpSpPr>
            <p:grpSp>
              <p:nvGrpSpPr>
                <p:cNvPr id="168" name="Group 199"/>
                <p:cNvGrpSpPr/>
                <p:nvPr/>
              </p:nvGrpSpPr>
              <p:grpSpPr>
                <a:xfrm>
                  <a:off x="2570735" y="539465"/>
                  <a:ext cx="1440000" cy="1384555"/>
                  <a:chOff x="5656835" y="1390365"/>
                  <a:chExt cx="1440000" cy="1384555"/>
                </a:xfrm>
              </p:grpSpPr>
              <p:cxnSp>
                <p:nvCxnSpPr>
                  <p:cNvPr id="170" name="直接箭头连接符 127"/>
                  <p:cNvCxnSpPr/>
                  <p:nvPr/>
                </p:nvCxnSpPr>
                <p:spPr>
                  <a:xfrm>
                    <a:off x="5656835" y="2608839"/>
                    <a:ext cx="1440000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type="arrow"/>
                  </a:ln>
                  <a:effectLst/>
                </p:spPr>
              </p:cxnSp>
              <p:cxnSp>
                <p:nvCxnSpPr>
                  <p:cNvPr id="171" name="直接箭头连接符 128"/>
                  <p:cNvCxnSpPr/>
                  <p:nvPr/>
                </p:nvCxnSpPr>
                <p:spPr>
                  <a:xfrm flipV="1">
                    <a:off x="5822942" y="1390365"/>
                    <a:ext cx="0" cy="1384555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ysClr val="windowText" lastClr="000000"/>
                    </a:solidFill>
                    <a:prstDash val="solid"/>
                    <a:tailEnd type="arrow"/>
                  </a:ln>
                  <a:effectLst/>
                </p:spPr>
              </p:cxnSp>
              <p:sp>
                <p:nvSpPr>
                  <p:cNvPr id="172" name="矩形 129"/>
                  <p:cNvSpPr/>
                  <p:nvPr/>
                </p:nvSpPr>
                <p:spPr>
                  <a:xfrm>
                    <a:off x="5828322" y="1882713"/>
                    <a:ext cx="144000" cy="720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3" name="矩形 130"/>
                  <p:cNvSpPr/>
                  <p:nvPr/>
                </p:nvSpPr>
                <p:spPr>
                  <a:xfrm>
                    <a:off x="5974756" y="1637013"/>
                    <a:ext cx="144000" cy="972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4" name="矩形 131"/>
                  <p:cNvSpPr/>
                  <p:nvPr/>
                </p:nvSpPr>
                <p:spPr>
                  <a:xfrm>
                    <a:off x="6121446" y="2170713"/>
                    <a:ext cx="144000" cy="432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6355100" y="2206715"/>
                    <a:ext cx="297013" cy="3951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…</a:t>
                    </a:r>
                    <a:endParaRPr kumimoji="0" lang="zh-CN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6" name="矩形 133"/>
                  <p:cNvSpPr/>
                  <p:nvPr/>
                </p:nvSpPr>
                <p:spPr>
                  <a:xfrm>
                    <a:off x="6260491" y="1886913"/>
                    <a:ext cx="144000" cy="720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7" name="矩形 134"/>
                  <p:cNvSpPr/>
                  <p:nvPr/>
                </p:nvSpPr>
                <p:spPr>
                  <a:xfrm>
                    <a:off x="6643145" y="1990713"/>
                    <a:ext cx="144000" cy="612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8" name="矩形 135"/>
                  <p:cNvSpPr/>
                  <p:nvPr/>
                </p:nvSpPr>
                <p:spPr>
                  <a:xfrm>
                    <a:off x="6789835" y="2314713"/>
                    <a:ext cx="144000" cy="288000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69" name="TextBox 168"/>
                <p:cNvSpPr txBox="1"/>
                <p:nvPr/>
              </p:nvSpPr>
              <p:spPr>
                <a:xfrm>
                  <a:off x="2836067" y="1846558"/>
                  <a:ext cx="909336" cy="395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HOG</a:t>
                  </a:r>
                  <a:endParaRPr kumimoji="0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8" name="Group 202"/>
              <p:cNvGrpSpPr/>
              <p:nvPr/>
            </p:nvGrpSpPr>
            <p:grpSpPr>
              <a:xfrm>
                <a:off x="6003739" y="493118"/>
                <a:ext cx="1584000" cy="1805714"/>
                <a:chOff x="6344005" y="435985"/>
                <a:chExt cx="1584000" cy="1805714"/>
              </a:xfrm>
            </p:grpSpPr>
            <p:grpSp>
              <p:nvGrpSpPr>
                <p:cNvPr id="149" name="Group 196"/>
                <p:cNvGrpSpPr/>
                <p:nvPr/>
              </p:nvGrpSpPr>
              <p:grpSpPr>
                <a:xfrm>
                  <a:off x="6344005" y="435985"/>
                  <a:ext cx="1584000" cy="1548000"/>
                  <a:chOff x="1264917" y="2285432"/>
                  <a:chExt cx="2292417" cy="1999500"/>
                </a:xfrm>
              </p:grpSpPr>
              <p:sp>
                <p:nvSpPr>
                  <p:cNvPr id="151" name="立方体 8"/>
                  <p:cNvSpPr/>
                  <p:nvPr/>
                </p:nvSpPr>
                <p:spPr>
                  <a:xfrm>
                    <a:off x="1941426" y="2451211"/>
                    <a:ext cx="676066" cy="1538733"/>
                  </a:xfrm>
                  <a:prstGeom prst="cube">
                    <a:avLst>
                      <a:gd name="adj" fmla="val 54004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/>
                    </a:endParaRPr>
                  </a:p>
                </p:txBody>
              </p:sp>
              <p:sp>
                <p:nvSpPr>
                  <p:cNvPr id="152" name="立方体 35"/>
                  <p:cNvSpPr/>
                  <p:nvPr/>
                </p:nvSpPr>
                <p:spPr>
                  <a:xfrm>
                    <a:off x="2703890" y="2611863"/>
                    <a:ext cx="440939" cy="1074922"/>
                  </a:xfrm>
                  <a:prstGeom prst="cube">
                    <a:avLst>
                      <a:gd name="adj" fmla="val 3688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/>
                    </a:endParaRPr>
                  </a:p>
                </p:txBody>
              </p:sp>
              <p:grpSp>
                <p:nvGrpSpPr>
                  <p:cNvPr id="153" name="组合 32"/>
                  <p:cNvGrpSpPr/>
                  <p:nvPr/>
                </p:nvGrpSpPr>
                <p:grpSpPr>
                  <a:xfrm>
                    <a:off x="2179317" y="2949800"/>
                    <a:ext cx="904840" cy="551209"/>
                    <a:chOff x="3059832" y="2858028"/>
                    <a:chExt cx="911325" cy="642980"/>
                  </a:xfrm>
                  <a:solidFill>
                    <a:srgbClr val="FFC000">
                      <a:alpha val="50000"/>
                    </a:srgbClr>
                  </a:solidFill>
                </p:grpSpPr>
                <p:sp>
                  <p:nvSpPr>
                    <p:cNvPr id="163" name="矩形 27"/>
                    <p:cNvSpPr/>
                    <p:nvPr/>
                  </p:nvSpPr>
                  <p:spPr bwMode="auto">
                    <a:xfrm>
                      <a:off x="3059832" y="2924848"/>
                      <a:ext cx="486518" cy="513116"/>
                    </a:xfrm>
                    <a:prstGeom prst="rect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20400000" lon="3600000" rev="0"/>
                      </a:camera>
                      <a:lightRig rig="threePt" dir="t"/>
                    </a:scene3d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p:txBody>
                </p:sp>
                <p:cxnSp>
                  <p:nvCxnSpPr>
                    <p:cNvPr id="164" name="直接连接符 28"/>
                    <p:cNvCxnSpPr/>
                    <p:nvPr/>
                  </p:nvCxnSpPr>
                  <p:spPr>
                    <a:xfrm>
                      <a:off x="3429177" y="2858028"/>
                      <a:ext cx="541980" cy="380857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5" name="直接连接符 29"/>
                    <p:cNvCxnSpPr/>
                    <p:nvPr/>
                  </p:nvCxnSpPr>
                  <p:spPr>
                    <a:xfrm>
                      <a:off x="3186062" y="3032231"/>
                      <a:ext cx="761490" cy="206654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6" name="直接连接符 30"/>
                    <p:cNvCxnSpPr/>
                    <p:nvPr/>
                  </p:nvCxnSpPr>
                  <p:spPr>
                    <a:xfrm flipV="1">
                      <a:off x="3429177" y="3238885"/>
                      <a:ext cx="518375" cy="100177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7" name="直接连接符 31"/>
                    <p:cNvCxnSpPr/>
                    <p:nvPr/>
                  </p:nvCxnSpPr>
                  <p:spPr>
                    <a:xfrm flipV="1">
                      <a:off x="3186062" y="3238885"/>
                      <a:ext cx="761490" cy="262123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54" name="Parallelogram 167"/>
                  <p:cNvSpPr/>
                  <p:nvPr/>
                </p:nvSpPr>
                <p:spPr>
                  <a:xfrm rot="16200000" flipH="1">
                    <a:off x="565021" y="3024680"/>
                    <a:ext cx="1999500" cy="521004"/>
                  </a:xfrm>
                  <a:prstGeom prst="parallelogram">
                    <a:avLst>
                      <a:gd name="adj" fmla="val 97360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i-FI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155" name="组合 32"/>
                  <p:cNvGrpSpPr/>
                  <p:nvPr/>
                </p:nvGrpSpPr>
                <p:grpSpPr>
                  <a:xfrm>
                    <a:off x="1264917" y="2959325"/>
                    <a:ext cx="904840" cy="551209"/>
                    <a:chOff x="3059832" y="2858028"/>
                    <a:chExt cx="911325" cy="642980"/>
                  </a:xfrm>
                  <a:solidFill>
                    <a:srgbClr val="FFC000">
                      <a:alpha val="50000"/>
                    </a:srgbClr>
                  </a:solidFill>
                </p:grpSpPr>
                <p:sp>
                  <p:nvSpPr>
                    <p:cNvPr id="158" name="矩形 27"/>
                    <p:cNvSpPr/>
                    <p:nvPr/>
                  </p:nvSpPr>
                  <p:spPr bwMode="auto">
                    <a:xfrm>
                      <a:off x="3059832" y="2924848"/>
                      <a:ext cx="486518" cy="513116"/>
                    </a:xfrm>
                    <a:prstGeom prst="rect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20400000" lon="3600000" rev="0"/>
                      </a:camera>
                      <a:lightRig rig="threePt" dir="t"/>
                    </a:scene3d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p:txBody>
                </p:sp>
                <p:cxnSp>
                  <p:nvCxnSpPr>
                    <p:cNvPr id="159" name="直接连接符 28"/>
                    <p:cNvCxnSpPr/>
                    <p:nvPr/>
                  </p:nvCxnSpPr>
                  <p:spPr>
                    <a:xfrm>
                      <a:off x="3429177" y="2858028"/>
                      <a:ext cx="541980" cy="380857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0" name="直接连接符 29"/>
                    <p:cNvCxnSpPr/>
                    <p:nvPr/>
                  </p:nvCxnSpPr>
                  <p:spPr>
                    <a:xfrm>
                      <a:off x="3186062" y="3032231"/>
                      <a:ext cx="761490" cy="206654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1" name="直接连接符 30"/>
                    <p:cNvCxnSpPr/>
                    <p:nvPr/>
                  </p:nvCxnSpPr>
                  <p:spPr>
                    <a:xfrm flipV="1">
                      <a:off x="3429177" y="3238885"/>
                      <a:ext cx="518375" cy="100177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  <p:cxnSp>
                  <p:nvCxnSpPr>
                    <p:cNvPr id="162" name="直接连接符 31"/>
                    <p:cNvCxnSpPr/>
                    <p:nvPr/>
                  </p:nvCxnSpPr>
                  <p:spPr>
                    <a:xfrm flipV="1">
                      <a:off x="3186062" y="3238885"/>
                      <a:ext cx="761490" cy="262123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ysClr val="windowText" lastClr="000000"/>
                      </a:soli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046464" y="2856531"/>
                    <a:ext cx="297011" cy="510391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…</a:t>
                    </a:r>
                    <a:endParaRPr kumimoji="0" lang="zh-CN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7" name="Rectangle 195"/>
                  <p:cNvSpPr/>
                  <p:nvPr/>
                </p:nvSpPr>
                <p:spPr>
                  <a:xfrm>
                    <a:off x="3441913" y="2431165"/>
                    <a:ext cx="115421" cy="1665936"/>
                  </a:xfrm>
                  <a:prstGeom prst="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i-FI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50" name="TextBox 149"/>
                <p:cNvSpPr txBox="1"/>
                <p:nvPr/>
              </p:nvSpPr>
              <p:spPr>
                <a:xfrm>
                  <a:off x="6705323" y="1846558"/>
                  <a:ext cx="849402" cy="395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DCNN</a:t>
                  </a:r>
                  <a:endParaRPr kumimoji="0" lang="zh-CN" altLang="en-US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00" name="Straight Connector 207"/>
            <p:cNvCxnSpPr/>
            <p:nvPr/>
          </p:nvCxnSpPr>
          <p:spPr>
            <a:xfrm>
              <a:off x="279400" y="3340100"/>
              <a:ext cx="11520000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201" name="TextBox 200"/>
            <p:cNvSpPr txBox="1"/>
            <p:nvPr/>
          </p:nvSpPr>
          <p:spPr>
            <a:xfrm>
              <a:off x="2646435" y="375097"/>
              <a:ext cx="6090891" cy="55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1:</a:t>
              </a:r>
              <a:r>
                <a:rPr lang="en-US" altLang="zh-CN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Emotion Video Representation</a:t>
              </a:r>
              <a:endParaRPr lang="zh-CN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47787" y="4698713"/>
              <a:ext cx="2542542" cy="1394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 2:</a:t>
              </a:r>
              <a:r>
                <a:rPr lang="en-US" altLang="zh-CN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Emotion Video Recognition</a:t>
              </a:r>
              <a:endParaRPr lang="zh-CN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Right Arrow 230"/>
            <p:cNvSpPr/>
            <p:nvPr/>
          </p:nvSpPr>
          <p:spPr>
            <a:xfrm>
              <a:off x="5840821" y="1858243"/>
              <a:ext cx="360000" cy="288000"/>
            </a:xfrm>
            <a:prstGeom prst="rightArrow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204" name="Group 298"/>
            <p:cNvGrpSpPr/>
            <p:nvPr/>
          </p:nvGrpSpPr>
          <p:grpSpPr>
            <a:xfrm>
              <a:off x="3248439" y="3546178"/>
              <a:ext cx="7269069" cy="3444699"/>
              <a:chOff x="3370711" y="3546178"/>
              <a:chExt cx="7269069" cy="3444699"/>
            </a:xfrm>
          </p:grpSpPr>
          <p:sp>
            <p:nvSpPr>
              <p:cNvPr id="205" name="Rounded Rectangle 211"/>
              <p:cNvSpPr/>
              <p:nvPr/>
            </p:nvSpPr>
            <p:spPr>
              <a:xfrm>
                <a:off x="3370711" y="3546178"/>
                <a:ext cx="7269069" cy="2159999"/>
              </a:xfrm>
              <a:prstGeom prst="round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4084177" y="5178631"/>
                <a:ext cx="6075805" cy="41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zh-CN" sz="12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on Riemannian Manifold via Kernel SVM/LR/PLS</a:t>
                </a:r>
                <a:endParaRPr kumimoji="0" lang="zh-CN" alt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双波形 62"/>
              <p:cNvSpPr/>
              <p:nvPr/>
            </p:nvSpPr>
            <p:spPr>
              <a:xfrm>
                <a:off x="3845045" y="3780502"/>
                <a:ext cx="1800000" cy="1080000"/>
              </a:xfrm>
              <a:prstGeom prst="doubleWave">
                <a:avLst/>
              </a:prstGeom>
              <a:solidFill>
                <a:srgbClr val="5B9BD5">
                  <a:alpha val="5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/>
                </a:endParaRPr>
              </a:p>
            </p:txBody>
          </p:sp>
          <p:sp>
            <p:nvSpPr>
              <p:cNvPr id="208" name="双波形 62"/>
              <p:cNvSpPr/>
              <p:nvPr/>
            </p:nvSpPr>
            <p:spPr>
              <a:xfrm>
                <a:off x="6131414" y="3820943"/>
                <a:ext cx="1800000" cy="1080000"/>
              </a:xfrm>
              <a:prstGeom prst="doubleWave">
                <a:avLst/>
              </a:prstGeom>
              <a:solidFill>
                <a:srgbClr val="5B9BD5">
                  <a:alpha val="5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/>
                </a:endParaRPr>
              </a:p>
            </p:txBody>
          </p:sp>
          <p:sp>
            <p:nvSpPr>
              <p:cNvPr id="209" name="双波形 62"/>
              <p:cNvSpPr/>
              <p:nvPr/>
            </p:nvSpPr>
            <p:spPr>
              <a:xfrm>
                <a:off x="8444450" y="3820943"/>
                <a:ext cx="1800000" cy="1080001"/>
              </a:xfrm>
              <a:prstGeom prst="doubleWave">
                <a:avLst/>
              </a:prstGeom>
              <a:solidFill>
                <a:srgbClr val="5B9BD5">
                  <a:alpha val="5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/>
                </a:endParaRPr>
              </a:p>
            </p:txBody>
          </p:sp>
          <p:sp>
            <p:nvSpPr>
              <p:cNvPr id="210" name="Oval 253"/>
              <p:cNvSpPr/>
              <p:nvPr/>
            </p:nvSpPr>
            <p:spPr>
              <a:xfrm>
                <a:off x="9177100" y="4113478"/>
                <a:ext cx="157400" cy="157465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1" name="Oval 254"/>
              <p:cNvSpPr/>
              <p:nvPr/>
            </p:nvSpPr>
            <p:spPr>
              <a:xfrm>
                <a:off x="7092775" y="4215079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2" name="Oval 255"/>
              <p:cNvSpPr/>
              <p:nvPr/>
            </p:nvSpPr>
            <p:spPr>
              <a:xfrm>
                <a:off x="5063509" y="4251705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213" name="Straight Connector 258"/>
              <p:cNvCxnSpPr/>
              <p:nvPr/>
            </p:nvCxnSpPr>
            <p:spPr>
              <a:xfrm>
                <a:off x="4402217" y="3816391"/>
                <a:ext cx="1152482" cy="1236736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4" name="Straight Connector 260"/>
              <p:cNvCxnSpPr/>
              <p:nvPr/>
            </p:nvCxnSpPr>
            <p:spPr>
              <a:xfrm flipH="1">
                <a:off x="6772688" y="3657600"/>
                <a:ext cx="345488" cy="143510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5" name="Straight Connector 263"/>
              <p:cNvCxnSpPr/>
              <p:nvPr/>
            </p:nvCxnSpPr>
            <p:spPr>
              <a:xfrm flipH="1">
                <a:off x="8444450" y="3820943"/>
                <a:ext cx="1531450" cy="118285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sp>
            <p:nvSpPr>
              <p:cNvPr id="216" name="Isosceles Triangle 269"/>
              <p:cNvSpPr/>
              <p:nvPr/>
            </p:nvSpPr>
            <p:spPr>
              <a:xfrm>
                <a:off x="4587491" y="4266406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7" name="Isosceles Triangle 270"/>
              <p:cNvSpPr/>
              <p:nvPr/>
            </p:nvSpPr>
            <p:spPr>
              <a:xfrm>
                <a:off x="6654856" y="43821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8" name="Isosceles Triangle 271"/>
              <p:cNvSpPr/>
              <p:nvPr/>
            </p:nvSpPr>
            <p:spPr>
              <a:xfrm>
                <a:off x="9793282" y="40773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9" name="Isosceles Triangle 272"/>
              <p:cNvSpPr/>
              <p:nvPr/>
            </p:nvSpPr>
            <p:spPr>
              <a:xfrm>
                <a:off x="9513882" y="42297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0" name="Isosceles Triangle 273"/>
              <p:cNvSpPr/>
              <p:nvPr/>
            </p:nvSpPr>
            <p:spPr>
              <a:xfrm>
                <a:off x="4790691" y="4418806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1" name="Isosceles Triangle 274"/>
              <p:cNvSpPr/>
              <p:nvPr/>
            </p:nvSpPr>
            <p:spPr>
              <a:xfrm>
                <a:off x="4346191" y="4380705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2" name="Isosceles Triangle 275"/>
              <p:cNvSpPr/>
              <p:nvPr/>
            </p:nvSpPr>
            <p:spPr>
              <a:xfrm>
                <a:off x="6756456" y="41281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3" name="Isosceles Triangle 276"/>
              <p:cNvSpPr/>
              <p:nvPr/>
            </p:nvSpPr>
            <p:spPr>
              <a:xfrm>
                <a:off x="6489756" y="40773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4" name="Isosceles Triangle 277"/>
              <p:cNvSpPr/>
              <p:nvPr/>
            </p:nvSpPr>
            <p:spPr>
              <a:xfrm>
                <a:off x="9272582" y="44329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5" name="Oval 278"/>
              <p:cNvSpPr/>
              <p:nvPr/>
            </p:nvSpPr>
            <p:spPr>
              <a:xfrm>
                <a:off x="8923100" y="3999178"/>
                <a:ext cx="157400" cy="157465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6" name="Oval 279"/>
              <p:cNvSpPr/>
              <p:nvPr/>
            </p:nvSpPr>
            <p:spPr>
              <a:xfrm>
                <a:off x="8859600" y="4291278"/>
                <a:ext cx="157400" cy="157465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7" name="Oval 280"/>
              <p:cNvSpPr/>
              <p:nvPr/>
            </p:nvSpPr>
            <p:spPr>
              <a:xfrm>
                <a:off x="7232474" y="4430978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8" name="Oval 281"/>
              <p:cNvSpPr/>
              <p:nvPr/>
            </p:nvSpPr>
            <p:spPr>
              <a:xfrm>
                <a:off x="4885708" y="4048505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9" name="Oval 282"/>
              <p:cNvSpPr/>
              <p:nvPr/>
            </p:nvSpPr>
            <p:spPr>
              <a:xfrm>
                <a:off x="7461075" y="4164279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1" name="Rounded Rectangle 292"/>
              <p:cNvSpPr/>
              <p:nvPr/>
            </p:nvSpPr>
            <p:spPr>
              <a:xfrm>
                <a:off x="5599196" y="6090877"/>
                <a:ext cx="1512000" cy="900000"/>
              </a:xfrm>
              <a:prstGeom prst="round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1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Score-level Fusion</a:t>
                </a:r>
              </a:p>
            </p:txBody>
          </p:sp>
          <p:sp>
            <p:nvSpPr>
              <p:cNvPr id="232" name="Isosceles Triangle 293"/>
              <p:cNvSpPr/>
              <p:nvPr/>
            </p:nvSpPr>
            <p:spPr>
              <a:xfrm>
                <a:off x="4511291" y="4583905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3" name="Isosceles Triangle 294"/>
              <p:cNvSpPr/>
              <p:nvPr/>
            </p:nvSpPr>
            <p:spPr>
              <a:xfrm>
                <a:off x="4358890" y="4088605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4" name="Isosceles Triangle 295"/>
              <p:cNvSpPr/>
              <p:nvPr/>
            </p:nvSpPr>
            <p:spPr>
              <a:xfrm>
                <a:off x="6400857" y="44837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5" name="Isosceles Triangle 296"/>
              <p:cNvSpPr/>
              <p:nvPr/>
            </p:nvSpPr>
            <p:spPr>
              <a:xfrm>
                <a:off x="9666282" y="4483778"/>
                <a:ext cx="144000" cy="142765"/>
              </a:xfrm>
              <a:prstGeom prst="triangl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6" name="Oval 297"/>
              <p:cNvSpPr/>
              <p:nvPr/>
            </p:nvSpPr>
            <p:spPr>
              <a:xfrm>
                <a:off x="7499174" y="4456378"/>
                <a:ext cx="157401" cy="157464"/>
              </a:xfrm>
              <a:prstGeom prst="ellipse">
                <a:avLst/>
              </a:prstGeom>
              <a:solidFill>
                <a:sysClr val="window" lastClr="F0F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sz="1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237" name="Straight Arrow Connector 245"/>
            <p:cNvCxnSpPr>
              <a:stCxn id="130" idx="2"/>
              <a:endCxn id="210" idx="7"/>
            </p:cNvCxnSpPr>
            <p:nvPr/>
          </p:nvCxnSpPr>
          <p:spPr>
            <a:xfrm flipH="1">
              <a:off x="9189177" y="2975319"/>
              <a:ext cx="1441583" cy="1161219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38" name="Straight Arrow Connector 246"/>
            <p:cNvCxnSpPr>
              <a:stCxn id="136" idx="2"/>
              <a:endCxn id="211" idx="7"/>
            </p:cNvCxnSpPr>
            <p:nvPr/>
          </p:nvCxnSpPr>
          <p:spPr>
            <a:xfrm flipH="1">
              <a:off x="7104851" y="2975319"/>
              <a:ext cx="1671950" cy="1262819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239" name="Straight Arrow Connector 250"/>
            <p:cNvCxnSpPr>
              <a:stCxn id="137" idx="2"/>
              <a:endCxn id="212" idx="7"/>
            </p:cNvCxnSpPr>
            <p:nvPr/>
          </p:nvCxnSpPr>
          <p:spPr>
            <a:xfrm flipH="1">
              <a:off x="5075585" y="2940179"/>
              <a:ext cx="2024057" cy="133458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  <a:tailEnd type="triangle" w="med" len="lg"/>
            </a:ln>
            <a:effectLst/>
          </p:spPr>
        </p:cxnSp>
      </p:grpSp>
      <p:sp>
        <p:nvSpPr>
          <p:cNvPr id="6" name="下箭头 5"/>
          <p:cNvSpPr/>
          <p:nvPr/>
        </p:nvSpPr>
        <p:spPr bwMode="auto">
          <a:xfrm>
            <a:off x="4725679" y="4804984"/>
            <a:ext cx="306852" cy="256322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951" y="6019800"/>
            <a:ext cx="810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008000"/>
                </a:solidFill>
              </a:rPr>
              <a:t>M. Liu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R. Wang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S. Li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err="1" smtClean="0">
                <a:solidFill>
                  <a:srgbClr val="008000"/>
                </a:solidFill>
              </a:rPr>
              <a:t>Z.Huang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err="1">
                <a:solidFill>
                  <a:srgbClr val="008000"/>
                </a:solidFill>
              </a:rPr>
              <a:t>S.Shan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X. Chen</a:t>
            </a:r>
            <a:r>
              <a:rPr lang="en-US" altLang="zh-CN" sz="1600" dirty="0">
                <a:solidFill>
                  <a:srgbClr val="008000"/>
                </a:solidFill>
              </a:rPr>
              <a:t>. Combining Multiple Kernel Methods on </a:t>
            </a:r>
            <a:r>
              <a:rPr lang="en-US" altLang="zh-CN" sz="1600" dirty="0" smtClean="0">
                <a:solidFill>
                  <a:srgbClr val="008000"/>
                </a:solidFill>
              </a:rPr>
              <a:t>Riemannian Manifold </a:t>
            </a:r>
            <a:r>
              <a:rPr lang="en-US" altLang="zh-CN" sz="1600" dirty="0">
                <a:solidFill>
                  <a:srgbClr val="008000"/>
                </a:solidFill>
              </a:rPr>
              <a:t>for Emotion Recognition in the </a:t>
            </a:r>
            <a:r>
              <a:rPr lang="en-US" altLang="zh-CN" sz="1600" dirty="0" smtClean="0">
                <a:solidFill>
                  <a:srgbClr val="008000"/>
                </a:solidFill>
              </a:rPr>
              <a:t>Wild. ACM ICMI 2014</a:t>
            </a:r>
            <a:endParaRPr lang="zh-CN" alt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Our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Image features</a:t>
            </a:r>
          </a:p>
          <a:p>
            <a:pPr lvl="1"/>
            <a:r>
              <a:rPr lang="en-US" altLang="zh-CN" sz="1600" dirty="0" smtClean="0"/>
              <a:t>Aligned face images: 64x64;  Features: HOG, dense SIFT, DCNN.</a:t>
            </a:r>
          </a:p>
          <a:p>
            <a:r>
              <a:rPr lang="en-US" altLang="zh-CN" sz="2000" dirty="0" smtClean="0"/>
              <a:t>DCNN</a:t>
            </a:r>
          </a:p>
          <a:p>
            <a:pPr lvl="1"/>
            <a:r>
              <a:rPr lang="en-US" altLang="zh-CN" sz="1800" dirty="0" err="1" smtClean="0"/>
              <a:t>CaffeNet</a:t>
            </a:r>
            <a:r>
              <a:rPr lang="en-US" altLang="zh-CN" sz="1800" dirty="0" smtClean="0"/>
              <a:t> trained on CFW database</a:t>
            </a:r>
          </a:p>
          <a:p>
            <a:pPr lvl="2"/>
            <a:r>
              <a:rPr lang="en-US" altLang="zh-CN" sz="1400" dirty="0" smtClean="0"/>
              <a:t>Trained over 150,000 face images from 1520 subjects</a:t>
            </a:r>
          </a:p>
          <a:p>
            <a:pPr lvl="2"/>
            <a:r>
              <a:rPr lang="en-US" altLang="zh-CN" sz="1400" b="1" dirty="0" smtClean="0">
                <a:solidFill>
                  <a:srgbClr val="FF0000"/>
                </a:solidFill>
              </a:rPr>
              <a:t>Identities are served as supervised label in the deep networks</a:t>
            </a:r>
          </a:p>
          <a:p>
            <a:pPr lvl="1"/>
            <a:r>
              <a:rPr lang="en-US" altLang="zh-CN" sz="1800" dirty="0" smtClean="0"/>
              <a:t>Architecture 3@237x237 &gt; 96@57x57 &gt; 96@28x28 &gt; 256@28x28 &gt; 384@14x14 &gt; 256@14x14 &gt; </a:t>
            </a:r>
            <a:r>
              <a:rPr lang="en-US" altLang="zh-CN" sz="1800" b="1" dirty="0" smtClean="0">
                <a:solidFill>
                  <a:srgbClr val="0000FF"/>
                </a:solidFill>
              </a:rPr>
              <a:t>256@7x7</a:t>
            </a:r>
            <a:r>
              <a:rPr lang="en-US" altLang="zh-CN" sz="1800" dirty="0" smtClean="0"/>
              <a:t> &gt; 4096 &gt; 1520</a:t>
            </a:r>
          </a:p>
          <a:p>
            <a:pPr lvl="2"/>
            <a:r>
              <a:rPr lang="en-US" altLang="zh-CN" sz="1400" dirty="0" smtClean="0"/>
              <a:t>Output of the last convolutional layer as final image features: 256x7x7=12, 544 </a:t>
            </a:r>
          </a:p>
          <a:p>
            <a:r>
              <a:rPr lang="en-US" altLang="zh-CN" sz="2000" dirty="0" smtClean="0"/>
              <a:t>HOG</a:t>
            </a:r>
          </a:p>
          <a:p>
            <a:pPr lvl="1"/>
            <a:r>
              <a:rPr lang="en-US" altLang="zh-CN" sz="1800" dirty="0" smtClean="0"/>
              <a:t>Block size: 16x16; stride: 8; # of blocks: 7x7=49</a:t>
            </a:r>
          </a:p>
          <a:p>
            <a:pPr lvl="1"/>
            <a:r>
              <a:rPr lang="en-US" altLang="zh-CN" sz="1800" dirty="0" smtClean="0"/>
              <a:t># of cells per block: 2x2; # of bins: 9; # of total dims: 2x2x9x49=1764</a:t>
            </a:r>
          </a:p>
          <a:p>
            <a:r>
              <a:rPr lang="en-US" altLang="zh-CN" sz="2000" dirty="0" smtClean="0"/>
              <a:t>Dense SIFT</a:t>
            </a:r>
          </a:p>
          <a:p>
            <a:pPr lvl="1"/>
            <a:r>
              <a:rPr lang="en-US" altLang="zh-CN" sz="1800" dirty="0" smtClean="0"/>
              <a:t>Block size: 16x16; stride: 8; # of points: 7x7=49</a:t>
            </a:r>
          </a:p>
          <a:p>
            <a:pPr lvl="1"/>
            <a:r>
              <a:rPr lang="en-US" altLang="zh-CN" sz="1800" dirty="0" smtClean="0"/>
              <a:t># of dims per point: 4x4x8=128; # of total dims: 128x49=6272</a:t>
            </a:r>
          </a:p>
          <a:p>
            <a:pPr lvl="2"/>
            <a:endParaRPr lang="en-US" altLang="zh-CN" sz="1400" dirty="0" smtClean="0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03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Results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Combine multiple features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815127"/>
              </p:ext>
            </p:extLst>
          </p:nvPr>
        </p:nvGraphicFramePr>
        <p:xfrm>
          <a:off x="873061" y="1905000"/>
          <a:ext cx="804233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915"/>
                <a:gridCol w="4380226"/>
                <a:gridCol w="1419923"/>
                <a:gridCol w="1307275"/>
              </a:tblGrid>
              <a:tr h="31651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fi-FI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fi-FI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i-FI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  <a:endParaRPr lang="fi-FI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511">
                <a:tc gridSpan="2" v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fi-FI" altLang="zh-CN" sz="1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</a:t>
                      </a:r>
                      <a:endParaRPr lang="fi-FI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fi-FI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16511">
                <a:tc gridSpan="2"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(</a:t>
                      </a:r>
                      <a:r>
                        <a:rPr lang="fi-FI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</a:t>
                      </a:r>
                      <a:r>
                        <a:rPr lang="fi-FI" sz="16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EmotiW </a:t>
                      </a:r>
                      <a:r>
                        <a:rPr lang="fi-FI" sz="1600" b="0" i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organizers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34.40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33.70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511">
                <a:tc gridSpan="2"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 (</a:t>
                      </a:r>
                      <a:r>
                        <a:rPr lang="fi-FI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OpenSMILE Toolkit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30.73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511">
                <a:tc rowSpan="5"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HOG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38.01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11">
                <a:tc vMerge="1">
                  <a:txBody>
                    <a:bodyPr/>
                    <a:lstStyle/>
                    <a:p>
                      <a:pPr algn="ctr"/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</a:t>
                      </a:r>
                      <a:r>
                        <a:rPr lang="fi-FI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SIFT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43.94</a:t>
                      </a:r>
                      <a:endParaRPr lang="fi-FI" sz="1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11">
                <a:tc v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(</a:t>
                      </a:r>
                      <a:r>
                        <a:rPr lang="fi-FI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Caffe-CFW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43.40</a:t>
                      </a:r>
                      <a:endParaRPr lang="fi-FI" sz="1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11">
                <a:tc vMerge="1">
                  <a:txBody>
                    <a:bodyPr/>
                    <a:lstStyle/>
                    <a:p>
                      <a:pPr algn="ctr"/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HOG + Dense </a:t>
                      </a:r>
                      <a:r>
                        <a:rPr lang="fi-FI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SIFT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44.47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11">
                <a:tc vMerge="1">
                  <a:txBody>
                    <a:bodyPr/>
                    <a:lstStyle/>
                    <a:p>
                      <a:pPr algn="ctr"/>
                      <a:endParaRPr lang="fi-FI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HOG + Dense </a:t>
                      </a:r>
                      <a:r>
                        <a:rPr lang="fi-FI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SIFT + DCNN 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fi-FI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Caffe-CFW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45.28</a:t>
                      </a:r>
                      <a:endParaRPr lang="fi-FI" sz="1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511">
                <a:tc gridSpan="2">
                  <a:txBody>
                    <a:bodyPr/>
                    <a:lstStyle/>
                    <a:p>
                      <a:pPr algn="ctr"/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 + Video ( </a:t>
                      </a:r>
                      <a:r>
                        <a:rPr lang="fi-FI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HOG+Dense SIFT </a:t>
                      </a:r>
                      <a:r>
                        <a:rPr lang="fi-FI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fi-FI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i-FI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46.36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46.68</a:t>
                      </a:r>
                      <a:endParaRPr lang="fi-FI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Audio+Video ( </a:t>
                      </a:r>
                      <a:r>
                        <a:rPr lang="fi-FI" sz="1600" b="1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HOG + Dense</a:t>
                      </a:r>
                      <a:r>
                        <a:rPr lang="fi-FI" sz="1600" b="1" i="1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SIFT + DCNN </a:t>
                      </a:r>
                      <a:r>
                        <a:rPr lang="fi-FI" sz="1600" b="1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(Caffe-CFW) </a:t>
                      </a:r>
                      <a:r>
                        <a:rPr lang="fi-FI" sz="16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i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1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48.52</a:t>
                      </a:r>
                      <a:endParaRPr lang="fi-FI" sz="18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1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50.37</a:t>
                      </a:r>
                      <a:endParaRPr lang="fi-FI" sz="18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7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 Results of Competition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497849" cy="3732263"/>
          </a:xfrm>
        </p:spPr>
      </p:pic>
      <p:sp>
        <p:nvSpPr>
          <p:cNvPr id="3" name="椭圆 2"/>
          <p:cNvSpPr/>
          <p:nvPr/>
        </p:nvSpPr>
        <p:spPr bwMode="auto">
          <a:xfrm>
            <a:off x="2057400" y="2057400"/>
            <a:ext cx="914400" cy="2514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804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 smtClean="0"/>
              <a:t>CNN (+big data) for feature learning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EmotioW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2014 challenge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For FG2015 video FR challenge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Deep learning for nonlinear regression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face alignment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pose normalization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91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FG 2015 Video FR Challenge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Task: video-to-video face verification</a:t>
            </a:r>
          </a:p>
          <a:p>
            <a:pPr lvl="1"/>
            <a:r>
              <a:rPr lang="en-US" altLang="zh-CN" dirty="0" smtClean="0"/>
              <a:t>Exp. 1: Controlled case</a:t>
            </a:r>
          </a:p>
          <a:p>
            <a:pPr lvl="3"/>
            <a:r>
              <a:rPr lang="en-US" altLang="zh-CN" dirty="0" smtClean="0"/>
              <a:t>Video-to-video verification</a:t>
            </a:r>
          </a:p>
          <a:p>
            <a:pPr lvl="3"/>
            <a:r>
              <a:rPr lang="en-US" altLang="zh-CN" dirty="0"/>
              <a:t>1920*1080 video </a:t>
            </a:r>
            <a:r>
              <a:rPr lang="en-US" altLang="zh-CN" dirty="0" smtClean="0"/>
              <a:t>captured by mounted camera</a:t>
            </a:r>
          </a:p>
          <a:p>
            <a:pPr lvl="1"/>
            <a:r>
              <a:rPr lang="en-US" altLang="zh-CN" dirty="0" smtClean="0"/>
              <a:t>Exp. 2: Handheld case</a:t>
            </a:r>
          </a:p>
          <a:p>
            <a:pPr lvl="3"/>
            <a:r>
              <a:rPr lang="en-US" altLang="zh-CN" dirty="0" smtClean="0"/>
              <a:t>Video-to-video verification</a:t>
            </a:r>
          </a:p>
          <a:p>
            <a:pPr lvl="3"/>
            <a:r>
              <a:rPr lang="en-US" altLang="zh-CN" dirty="0" smtClean="0"/>
              <a:t>Varying resolution from 640*480~1280*720</a:t>
            </a:r>
          </a:p>
          <a:p>
            <a:pPr lvl="3"/>
            <a:r>
              <a:rPr lang="en-US" altLang="zh-CN" dirty="0" smtClean="0"/>
              <a:t>Videos from a mix of different handheld point-and-shoot video cameras</a:t>
            </a:r>
          </a:p>
          <a:p>
            <a:pPr lvl="2"/>
            <a:endParaRPr lang="zh-CN" altLang="en-US" dirty="0"/>
          </a:p>
        </p:txBody>
      </p:sp>
      <p:pic>
        <p:nvPicPr>
          <p:cNvPr id="2049" name="Picture 1" descr="C:\Users\sgshan\AppData\Roaming\Tencent\Users\2877291096\QQ\WinTemp\RichOle\]R%%V2`A$81VS_9D`@(7]L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69" y="4672408"/>
            <a:ext cx="3326946" cy="18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838200" y="4784213"/>
            <a:ext cx="4745626" cy="1768987"/>
            <a:chOff x="664574" y="5113586"/>
            <a:chExt cx="5050426" cy="1684601"/>
          </a:xfrm>
        </p:grpSpPr>
        <p:pic>
          <p:nvPicPr>
            <p:cNvPr id="2050" name="Picture 2" descr="C:\Users\sgshan\AppData\Roaming\Tencent\Users\2877291096\QQ\WinTemp\RichOle\PHN1P)5}S8%R3U~B{STZ]`K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3189787" y="5113586"/>
              <a:ext cx="2525213" cy="168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sgshan\AppData\Roaming\Tencent\Users\2877291096\QQ\WinTemp\RichOle\PHN1P)5}S8%R3U~B{STZ]`K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664574" y="5113587"/>
              <a:ext cx="2525213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86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FG 2015 Video FR Challenge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ideos for testing in the </a:t>
            </a:r>
            <a:r>
              <a:rPr lang="en-US" altLang="zh-CN" dirty="0" err="1" smtClean="0"/>
              <a:t>PaSC</a:t>
            </a:r>
            <a:r>
              <a:rPr lang="en-US" altLang="zh-CN" dirty="0" smtClean="0"/>
              <a:t> datasets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3"/>
          <a:stretch/>
        </p:blipFill>
        <p:spPr bwMode="auto">
          <a:xfrm>
            <a:off x="1317407" y="2286000"/>
            <a:ext cx="630259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295400" y="5624588"/>
            <a:ext cx="25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Beveridge</a:t>
            </a:r>
            <a:r>
              <a:rPr lang="en-US" altLang="zh-CN" dirty="0"/>
              <a:t>, </a:t>
            </a:r>
            <a:r>
              <a:rPr lang="en-US" altLang="zh-CN" dirty="0" smtClean="0"/>
              <a:t>BTAS’13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01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sgshan\AppData\Roaming\Tencent\Users\2877291096\QQ\WinTemp\RichOle\UTW%)XC53_C7}~{V[IZD)W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r="17800"/>
          <a:stretch/>
        </p:blipFill>
        <p:spPr bwMode="auto">
          <a:xfrm>
            <a:off x="1143000" y="2689750"/>
            <a:ext cx="7302981" cy="32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Results in IJCB 2014 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Verification </a:t>
            </a:r>
            <a:r>
              <a:rPr lang="en-US" altLang="zh-CN" sz="2400" dirty="0"/>
              <a:t>rates at </a:t>
            </a:r>
            <a:r>
              <a:rPr lang="en-US" altLang="zh-CN" sz="2400" dirty="0" smtClean="0"/>
              <a:t>FAR=1% </a:t>
            </a:r>
            <a:r>
              <a:rPr lang="en-US" altLang="zh-CN" sz="2400" dirty="0"/>
              <a:t>for the video-to-video (Exp. 1) and video-to-still (Exp.2) tasks.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[</a:t>
            </a:r>
            <a:r>
              <a:rPr lang="en-US" altLang="zh-CN" sz="2400" dirty="0" err="1"/>
              <a:t>Beveridge</a:t>
            </a:r>
            <a:r>
              <a:rPr lang="en-US" altLang="zh-CN" sz="2400" dirty="0"/>
              <a:t>, IJCB’14]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6" name="线形标注 2 5"/>
          <p:cNvSpPr/>
          <p:nvPr/>
        </p:nvSpPr>
        <p:spPr bwMode="auto">
          <a:xfrm>
            <a:off x="7339510" y="1793892"/>
            <a:ext cx="1452276" cy="753036"/>
          </a:xfrm>
          <a:prstGeom prst="borderCallout2">
            <a:avLst>
              <a:gd name="adj1" fmla="val 66126"/>
              <a:gd name="adj2" fmla="val -229"/>
              <a:gd name="adj3" fmla="val 67374"/>
              <a:gd name="adj4" fmla="val -12927"/>
              <a:gd name="adj5" fmla="val 115347"/>
              <a:gd name="adj6" fmla="val -23223"/>
            </a:avLst>
          </a:prstGeom>
          <a:solidFill>
            <a:srgbClr val="ECDE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ylfaen" pitchFamily="18" charset="0"/>
                <a:cs typeface="Arial" charset="0"/>
              </a:rPr>
              <a:t>Handheld experiment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5983069"/>
            <a:ext cx="752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/>
              <a:t>Best method: Eigen Probabilistic Elastic Part (Eigen-PEP) model, CVPR13/ICCV13</a:t>
            </a:r>
            <a:endParaRPr lang="zh-CN" altLang="en-US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7620000" y="4953000"/>
            <a:ext cx="1045573" cy="6096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6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Background</a:t>
            </a:r>
          </a:p>
          <a:p>
            <a:r>
              <a:rPr lang="en-US" altLang="zh-CN" dirty="0" smtClean="0"/>
              <a:t>CNN (+big data) for feature learning</a:t>
            </a:r>
          </a:p>
          <a:p>
            <a:r>
              <a:rPr lang="en-US" altLang="zh-CN" dirty="0" smtClean="0"/>
              <a:t>Deep learning for nonlinear regression</a:t>
            </a:r>
          </a:p>
          <a:p>
            <a:pPr lvl="1"/>
            <a:r>
              <a:rPr lang="en-US" altLang="zh-CN" dirty="0" smtClean="0"/>
              <a:t>DAE for face alignment</a:t>
            </a:r>
          </a:p>
          <a:p>
            <a:pPr lvl="1"/>
            <a:r>
              <a:rPr lang="en-US" altLang="zh-CN" dirty="0" smtClean="0"/>
              <a:t>DAE for pose normalization</a:t>
            </a:r>
            <a:endParaRPr lang="en-US" altLang="zh-CN" dirty="0"/>
          </a:p>
          <a:p>
            <a:r>
              <a:rPr lang="en-US" altLang="zh-CN" dirty="0" smtClean="0"/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54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Our </a:t>
            </a:r>
            <a:r>
              <a:rPr lang="en-US" altLang="zh-CN" dirty="0" smtClean="0">
                <a:ea typeface="黑体" pitchFamily="2" charset="-122"/>
              </a:rPr>
              <a:t>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DCNN (single frame feature)</a:t>
            </a:r>
          </a:p>
          <a:p>
            <a:r>
              <a:rPr lang="en-US" altLang="zh-CN" dirty="0" smtClean="0"/>
              <a:t>HERML(set model and classification)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288915" y="5864702"/>
            <a:ext cx="549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/>
              <a:t>Hybrid </a:t>
            </a:r>
            <a:r>
              <a:rPr lang="en-US" altLang="zh-CN" b="0" dirty="0" smtClean="0"/>
              <a:t>Euclidean-and-Riemannian Metric Learning </a:t>
            </a:r>
            <a:r>
              <a:rPr lang="en-US" altLang="zh-CN" b="0" dirty="0"/>
              <a:t>(HERML) [Huang, Wang, Shan, Chen, ACCV’14]</a:t>
            </a:r>
            <a:endParaRPr lang="zh-CN" altLang="en-US" b="0" dirty="0"/>
          </a:p>
        </p:txBody>
      </p:sp>
      <p:sp>
        <p:nvSpPr>
          <p:cNvPr id="68" name="右箭头 67"/>
          <p:cNvSpPr/>
          <p:nvPr/>
        </p:nvSpPr>
        <p:spPr bwMode="auto">
          <a:xfrm>
            <a:off x="2577353" y="3956643"/>
            <a:ext cx="546847" cy="345480"/>
          </a:xfrm>
          <a:prstGeom prst="rightArrow">
            <a:avLst>
              <a:gd name="adj1" fmla="val 50000"/>
              <a:gd name="adj2" fmla="val 9190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5867" y="2590800"/>
            <a:ext cx="8415045" cy="3101255"/>
            <a:chOff x="809626" y="2206222"/>
            <a:chExt cx="8415045" cy="310125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994" y="3951090"/>
              <a:ext cx="1276432" cy="895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9" descr="C:\Users\zhiwu.huang\AppData\Roaming\Tencent\Users\271833844\QQ\WinTemp\RichOle\A9M0VZ(5%LHDNKR}GVG5KRV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770" y="3057373"/>
              <a:ext cx="814469" cy="82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/>
          </p:nvGrpSpPr>
          <p:grpSpPr>
            <a:xfrm>
              <a:off x="4696021" y="2524623"/>
              <a:ext cx="372014" cy="303783"/>
              <a:chOff x="2593657" y="4091058"/>
              <a:chExt cx="815198" cy="665681"/>
            </a:xfrm>
          </p:grpSpPr>
          <p:sp>
            <p:nvSpPr>
              <p:cNvPr id="58" name="任意多边形 57"/>
              <p:cNvSpPr>
                <a:spLocks noChangeAspect="1"/>
              </p:cNvSpPr>
              <p:nvPr/>
            </p:nvSpPr>
            <p:spPr>
              <a:xfrm>
                <a:off x="2593657" y="4091058"/>
                <a:ext cx="815198" cy="665681"/>
              </a:xfrm>
              <a:custGeom>
                <a:avLst/>
                <a:gdLst>
                  <a:gd name="connsiteX0" fmla="*/ 27432 w 1911096"/>
                  <a:gd name="connsiteY0" fmla="*/ 420624 h 1170432"/>
                  <a:gd name="connsiteX1" fmla="*/ 118872 w 1911096"/>
                  <a:gd name="connsiteY1" fmla="*/ 283464 h 1170432"/>
                  <a:gd name="connsiteX2" fmla="*/ 237744 w 1911096"/>
                  <a:gd name="connsiteY2" fmla="*/ 173736 h 1170432"/>
                  <a:gd name="connsiteX3" fmla="*/ 329184 w 1911096"/>
                  <a:gd name="connsiteY3" fmla="*/ 128016 h 1170432"/>
                  <a:gd name="connsiteX4" fmla="*/ 411480 w 1911096"/>
                  <a:gd name="connsiteY4" fmla="*/ 82296 h 1170432"/>
                  <a:gd name="connsiteX5" fmla="*/ 493776 w 1911096"/>
                  <a:gd name="connsiteY5" fmla="*/ 45720 h 1170432"/>
                  <a:gd name="connsiteX6" fmla="*/ 722376 w 1911096"/>
                  <a:gd name="connsiteY6" fmla="*/ 9144 h 1170432"/>
                  <a:gd name="connsiteX7" fmla="*/ 923544 w 1911096"/>
                  <a:gd name="connsiteY7" fmla="*/ 0 h 1170432"/>
                  <a:gd name="connsiteX8" fmla="*/ 1124712 w 1911096"/>
                  <a:gd name="connsiteY8" fmla="*/ 27432 h 1170432"/>
                  <a:gd name="connsiteX9" fmla="*/ 1344168 w 1911096"/>
                  <a:gd name="connsiteY9" fmla="*/ 118872 h 1170432"/>
                  <a:gd name="connsiteX10" fmla="*/ 1536192 w 1911096"/>
                  <a:gd name="connsiteY10" fmla="*/ 210312 h 1170432"/>
                  <a:gd name="connsiteX11" fmla="*/ 1728216 w 1911096"/>
                  <a:gd name="connsiteY11" fmla="*/ 320040 h 1170432"/>
                  <a:gd name="connsiteX12" fmla="*/ 1892808 w 1911096"/>
                  <a:gd name="connsiteY12" fmla="*/ 475488 h 1170432"/>
                  <a:gd name="connsiteX13" fmla="*/ 1911096 w 1911096"/>
                  <a:gd name="connsiteY13" fmla="*/ 512064 h 1170432"/>
                  <a:gd name="connsiteX14" fmla="*/ 1911096 w 1911096"/>
                  <a:gd name="connsiteY14" fmla="*/ 621792 h 1170432"/>
                  <a:gd name="connsiteX15" fmla="*/ 1865376 w 1911096"/>
                  <a:gd name="connsiteY15" fmla="*/ 822960 h 1170432"/>
                  <a:gd name="connsiteX16" fmla="*/ 1792224 w 1911096"/>
                  <a:gd name="connsiteY16" fmla="*/ 996696 h 1170432"/>
                  <a:gd name="connsiteX17" fmla="*/ 1719072 w 1911096"/>
                  <a:gd name="connsiteY17" fmla="*/ 1088136 h 1170432"/>
                  <a:gd name="connsiteX18" fmla="*/ 1591056 w 1911096"/>
                  <a:gd name="connsiteY18" fmla="*/ 1152144 h 1170432"/>
                  <a:gd name="connsiteX19" fmla="*/ 1453896 w 1911096"/>
                  <a:gd name="connsiteY19" fmla="*/ 1170432 h 1170432"/>
                  <a:gd name="connsiteX20" fmla="*/ 1289304 w 1911096"/>
                  <a:gd name="connsiteY20" fmla="*/ 1170432 h 1170432"/>
                  <a:gd name="connsiteX21" fmla="*/ 1088136 w 1911096"/>
                  <a:gd name="connsiteY21" fmla="*/ 1143000 h 1170432"/>
                  <a:gd name="connsiteX22" fmla="*/ 886968 w 1911096"/>
                  <a:gd name="connsiteY22" fmla="*/ 1124712 h 1170432"/>
                  <a:gd name="connsiteX23" fmla="*/ 630936 w 1911096"/>
                  <a:gd name="connsiteY23" fmla="*/ 1051560 h 1170432"/>
                  <a:gd name="connsiteX24" fmla="*/ 292608 w 1911096"/>
                  <a:gd name="connsiteY24" fmla="*/ 941832 h 1170432"/>
                  <a:gd name="connsiteX25" fmla="*/ 210312 w 1911096"/>
                  <a:gd name="connsiteY25" fmla="*/ 905256 h 1170432"/>
                  <a:gd name="connsiteX26" fmla="*/ 100584 w 1911096"/>
                  <a:gd name="connsiteY26" fmla="*/ 786384 h 1170432"/>
                  <a:gd name="connsiteX27" fmla="*/ 27432 w 1911096"/>
                  <a:gd name="connsiteY27" fmla="*/ 694944 h 1170432"/>
                  <a:gd name="connsiteX28" fmla="*/ 0 w 1911096"/>
                  <a:gd name="connsiteY28" fmla="*/ 612648 h 1170432"/>
                  <a:gd name="connsiteX29" fmla="*/ 27432 w 1911096"/>
                  <a:gd name="connsiteY29" fmla="*/ 420624 h 117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11096" h="1170432">
                    <a:moveTo>
                      <a:pt x="27432" y="420624"/>
                    </a:moveTo>
                    <a:lnTo>
                      <a:pt x="118872" y="283464"/>
                    </a:lnTo>
                    <a:lnTo>
                      <a:pt x="237744" y="173736"/>
                    </a:lnTo>
                    <a:lnTo>
                      <a:pt x="329184" y="128016"/>
                    </a:lnTo>
                    <a:lnTo>
                      <a:pt x="411480" y="82296"/>
                    </a:lnTo>
                    <a:lnTo>
                      <a:pt x="493776" y="45720"/>
                    </a:lnTo>
                    <a:lnTo>
                      <a:pt x="722376" y="9144"/>
                    </a:lnTo>
                    <a:lnTo>
                      <a:pt x="923544" y="0"/>
                    </a:lnTo>
                    <a:lnTo>
                      <a:pt x="1124712" y="27432"/>
                    </a:lnTo>
                    <a:lnTo>
                      <a:pt x="1344168" y="118872"/>
                    </a:lnTo>
                    <a:lnTo>
                      <a:pt x="1536192" y="210312"/>
                    </a:lnTo>
                    <a:lnTo>
                      <a:pt x="1728216" y="320040"/>
                    </a:lnTo>
                    <a:lnTo>
                      <a:pt x="1892808" y="475488"/>
                    </a:lnTo>
                    <a:lnTo>
                      <a:pt x="1911096" y="512064"/>
                    </a:lnTo>
                    <a:lnTo>
                      <a:pt x="1911096" y="621792"/>
                    </a:lnTo>
                    <a:lnTo>
                      <a:pt x="1865376" y="822960"/>
                    </a:lnTo>
                    <a:lnTo>
                      <a:pt x="1792224" y="996696"/>
                    </a:lnTo>
                    <a:lnTo>
                      <a:pt x="1719072" y="1088136"/>
                    </a:lnTo>
                    <a:lnTo>
                      <a:pt x="1591056" y="1152144"/>
                    </a:lnTo>
                    <a:lnTo>
                      <a:pt x="1453896" y="1170432"/>
                    </a:lnTo>
                    <a:lnTo>
                      <a:pt x="1289304" y="1170432"/>
                    </a:lnTo>
                    <a:lnTo>
                      <a:pt x="1088136" y="1143000"/>
                    </a:lnTo>
                    <a:lnTo>
                      <a:pt x="886968" y="1124712"/>
                    </a:lnTo>
                    <a:lnTo>
                      <a:pt x="630936" y="1051560"/>
                    </a:lnTo>
                    <a:lnTo>
                      <a:pt x="292608" y="941832"/>
                    </a:lnTo>
                    <a:lnTo>
                      <a:pt x="210312" y="905256"/>
                    </a:lnTo>
                    <a:lnTo>
                      <a:pt x="100584" y="786384"/>
                    </a:lnTo>
                    <a:lnTo>
                      <a:pt x="27432" y="694944"/>
                    </a:lnTo>
                    <a:lnTo>
                      <a:pt x="0" y="612648"/>
                    </a:lnTo>
                    <a:lnTo>
                      <a:pt x="27432" y="420624"/>
                    </a:lnTo>
                    <a:close/>
                  </a:path>
                </a:pathLst>
              </a:custGeom>
              <a:solidFill>
                <a:srgbClr val="1DE31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816114" y="4495601"/>
                <a:ext cx="91137" cy="9393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172292" y="4470552"/>
                <a:ext cx="91137" cy="9393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786056" y="4231959"/>
                <a:ext cx="91137" cy="9393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128749" y="4216304"/>
                <a:ext cx="91137" cy="9393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2969394" y="4404172"/>
                <a:ext cx="91137" cy="939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</p:grpSp>
        <p:cxnSp>
          <p:nvCxnSpPr>
            <p:cNvPr id="8" name="直接箭头连接符 7"/>
            <p:cNvCxnSpPr/>
            <p:nvPr/>
          </p:nvCxnSpPr>
          <p:spPr>
            <a:xfrm flipV="1">
              <a:off x="4257459" y="2688947"/>
              <a:ext cx="610030" cy="7643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4257459" y="3549399"/>
              <a:ext cx="350972" cy="152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4257459" y="3672596"/>
              <a:ext cx="581672" cy="6248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5731125" y="2357984"/>
              <a:ext cx="751167" cy="514199"/>
              <a:chOff x="1973950" y="5697987"/>
              <a:chExt cx="1646039" cy="1126766"/>
            </a:xfrm>
          </p:grpSpPr>
          <p:sp>
            <p:nvSpPr>
              <p:cNvPr id="56" name="平行四边形 55"/>
              <p:cNvSpPr/>
              <p:nvPr/>
            </p:nvSpPr>
            <p:spPr>
              <a:xfrm>
                <a:off x="1973950" y="5697987"/>
                <a:ext cx="1646039" cy="493379"/>
              </a:xfrm>
              <a:prstGeom prst="parallelogram">
                <a:avLst>
                  <a:gd name="adj" fmla="val 77910"/>
                </a:avLst>
              </a:prstGeom>
              <a:gradFill flip="none" rotWithShape="1">
                <a:gsLst>
                  <a:gs pos="99500">
                    <a:srgbClr val="0B8E32"/>
                  </a:gs>
                  <a:gs pos="69000">
                    <a:srgbClr val="00B050"/>
                  </a:gs>
                  <a:gs pos="0">
                    <a:srgbClr val="B0C78B"/>
                  </a:gs>
                  <a:gs pos="0">
                    <a:srgbClr val="B7CD96"/>
                  </a:gs>
                  <a:gs pos="0">
                    <a:srgbClr val="BCD19E"/>
                  </a:gs>
                  <a:gs pos="0">
                    <a:srgbClr val="C5D8AB"/>
                  </a:gs>
                  <a:gs pos="26000">
                    <a:srgbClr val="DDEBCF"/>
                  </a:gs>
                  <a:gs pos="0">
                    <a:schemeClr val="bg1"/>
                  </a:gs>
                </a:gsLst>
                <a:lin ang="600000" scaled="0"/>
                <a:tileRect/>
              </a:gra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13577" y="6202447"/>
                    <a:ext cx="450866" cy="6223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2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dirty="0">
                                  <a:latin typeface="Cambria Math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1200" b="0" i="1" dirty="0" smtClean="0">
                                  <a:latin typeface="Cambria Math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200" b="0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3578" y="6202449"/>
                    <a:ext cx="450867" cy="37427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815307" y="4691359"/>
                  <a:ext cx="425681" cy="283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12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200" b="0" i="1">
                                <a:latin typeface="Cambria Math"/>
                              </a:rPr>
                              <m:t>𝑆𝑦𝑚</m:t>
                            </m:r>
                          </m:e>
                          <m:sub>
                            <m:r>
                              <a:rPr lang="en-US" altLang="zh-CN" sz="1200" b="0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sz="1200" b="0" i="1" smtClean="0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1200" b="0" i="1">
                                <a:latin typeface="Cambria Math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307" y="4691359"/>
                  <a:ext cx="425681" cy="2830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5000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任意多边形 12"/>
            <p:cNvSpPr/>
            <p:nvPr/>
          </p:nvSpPr>
          <p:spPr>
            <a:xfrm>
              <a:off x="5784851" y="4196710"/>
              <a:ext cx="799465" cy="741606"/>
            </a:xfrm>
            <a:custGeom>
              <a:avLst/>
              <a:gdLst>
                <a:gd name="connsiteX0" fmla="*/ 25301 w 2772275"/>
                <a:gd name="connsiteY0" fmla="*/ 1838645 h 1843211"/>
                <a:gd name="connsiteX1" fmla="*/ 25301 w 2772275"/>
                <a:gd name="connsiteY1" fmla="*/ 1409667 h 1843211"/>
                <a:gd name="connsiteX2" fmla="*/ 93035 w 2772275"/>
                <a:gd name="connsiteY2" fmla="*/ 1082289 h 1843211"/>
                <a:gd name="connsiteX3" fmla="*/ 194635 w 2772275"/>
                <a:gd name="connsiteY3" fmla="*/ 732334 h 1843211"/>
                <a:gd name="connsiteX4" fmla="*/ 375257 w 2772275"/>
                <a:gd name="connsiteY4" fmla="*/ 483978 h 1843211"/>
                <a:gd name="connsiteX5" fmla="*/ 567168 w 2772275"/>
                <a:gd name="connsiteY5" fmla="*/ 292067 h 1843211"/>
                <a:gd name="connsiteX6" fmla="*/ 928412 w 2772275"/>
                <a:gd name="connsiteY6" fmla="*/ 122734 h 1843211"/>
                <a:gd name="connsiteX7" fmla="*/ 1334812 w 2772275"/>
                <a:gd name="connsiteY7" fmla="*/ 9845 h 1843211"/>
                <a:gd name="connsiteX8" fmla="*/ 1594457 w 2772275"/>
                <a:gd name="connsiteY8" fmla="*/ 21134 h 1843211"/>
                <a:gd name="connsiteX9" fmla="*/ 1933123 w 2772275"/>
                <a:gd name="connsiteY9" fmla="*/ 145312 h 1843211"/>
                <a:gd name="connsiteX10" fmla="*/ 2237923 w 2772275"/>
                <a:gd name="connsiteY10" fmla="*/ 303356 h 1843211"/>
                <a:gd name="connsiteX11" fmla="*/ 2700768 w 2772275"/>
                <a:gd name="connsiteY11" fmla="*/ 754912 h 1843211"/>
                <a:gd name="connsiteX12" fmla="*/ 2768501 w 2772275"/>
                <a:gd name="connsiteY12" fmla="*/ 822645 h 1843211"/>
                <a:gd name="connsiteX13" fmla="*/ 2678190 w 2772275"/>
                <a:gd name="connsiteY13" fmla="*/ 777489 h 1843211"/>
                <a:gd name="connsiteX14" fmla="*/ 2576590 w 2772275"/>
                <a:gd name="connsiteY14" fmla="*/ 845223 h 1843211"/>
                <a:gd name="connsiteX15" fmla="*/ 2508857 w 2772275"/>
                <a:gd name="connsiteY15" fmla="*/ 991978 h 1843211"/>
                <a:gd name="connsiteX16" fmla="*/ 2452412 w 2772275"/>
                <a:gd name="connsiteY16" fmla="*/ 1116156 h 1843211"/>
                <a:gd name="connsiteX17" fmla="*/ 2429835 w 2772275"/>
                <a:gd name="connsiteY17" fmla="*/ 1285489 h 1843211"/>
                <a:gd name="connsiteX18" fmla="*/ 2407257 w 2772275"/>
                <a:gd name="connsiteY18" fmla="*/ 1579000 h 1843211"/>
                <a:gd name="connsiteX19" fmla="*/ 2407257 w 2772275"/>
                <a:gd name="connsiteY19" fmla="*/ 1838645 h 1843211"/>
                <a:gd name="connsiteX20" fmla="*/ 2316946 w 2772275"/>
                <a:gd name="connsiteY20" fmla="*/ 1725756 h 1843211"/>
                <a:gd name="connsiteX21" fmla="*/ 2147612 w 2772275"/>
                <a:gd name="connsiteY21" fmla="*/ 1488689 h 1843211"/>
                <a:gd name="connsiteX22" fmla="*/ 1978279 w 2772275"/>
                <a:gd name="connsiteY22" fmla="*/ 1375800 h 1843211"/>
                <a:gd name="connsiteX23" fmla="*/ 1876679 w 2772275"/>
                <a:gd name="connsiteY23" fmla="*/ 1319356 h 1843211"/>
                <a:gd name="connsiteX24" fmla="*/ 1673479 w 2772275"/>
                <a:gd name="connsiteY24" fmla="*/ 1240334 h 1843211"/>
                <a:gd name="connsiteX25" fmla="*/ 1357390 w 2772275"/>
                <a:gd name="connsiteY25" fmla="*/ 1183889 h 1843211"/>
                <a:gd name="connsiteX26" fmla="*/ 1176768 w 2772275"/>
                <a:gd name="connsiteY26" fmla="*/ 1172600 h 1843211"/>
                <a:gd name="connsiteX27" fmla="*/ 826812 w 2772275"/>
                <a:gd name="connsiteY27" fmla="*/ 1195178 h 1843211"/>
                <a:gd name="connsiteX28" fmla="*/ 510723 w 2772275"/>
                <a:gd name="connsiteY28" fmla="*/ 1308067 h 1843211"/>
                <a:gd name="connsiteX29" fmla="*/ 330101 w 2772275"/>
                <a:gd name="connsiteY29" fmla="*/ 1432245 h 1843211"/>
                <a:gd name="connsiteX30" fmla="*/ 25301 w 2772275"/>
                <a:gd name="connsiteY30" fmla="*/ 1838645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72275" h="1843211">
                  <a:moveTo>
                    <a:pt x="25301" y="1838645"/>
                  </a:moveTo>
                  <a:cubicBezTo>
                    <a:pt x="-25499" y="1834882"/>
                    <a:pt x="14012" y="1535726"/>
                    <a:pt x="25301" y="1409667"/>
                  </a:cubicBezTo>
                  <a:cubicBezTo>
                    <a:pt x="36590" y="1283608"/>
                    <a:pt x="64813" y="1195178"/>
                    <a:pt x="93035" y="1082289"/>
                  </a:cubicBezTo>
                  <a:cubicBezTo>
                    <a:pt x="121257" y="969400"/>
                    <a:pt x="147598" y="832052"/>
                    <a:pt x="194635" y="732334"/>
                  </a:cubicBezTo>
                  <a:cubicBezTo>
                    <a:pt x="241672" y="632616"/>
                    <a:pt x="313168" y="557356"/>
                    <a:pt x="375257" y="483978"/>
                  </a:cubicBezTo>
                  <a:cubicBezTo>
                    <a:pt x="437346" y="410600"/>
                    <a:pt x="474976" y="352274"/>
                    <a:pt x="567168" y="292067"/>
                  </a:cubicBezTo>
                  <a:cubicBezTo>
                    <a:pt x="659360" y="231860"/>
                    <a:pt x="800471" y="169771"/>
                    <a:pt x="928412" y="122734"/>
                  </a:cubicBezTo>
                  <a:cubicBezTo>
                    <a:pt x="1056353" y="75697"/>
                    <a:pt x="1223805" y="26778"/>
                    <a:pt x="1334812" y="9845"/>
                  </a:cubicBezTo>
                  <a:cubicBezTo>
                    <a:pt x="1445819" y="-7088"/>
                    <a:pt x="1494739" y="-1444"/>
                    <a:pt x="1594457" y="21134"/>
                  </a:cubicBezTo>
                  <a:cubicBezTo>
                    <a:pt x="1694175" y="43712"/>
                    <a:pt x="1825879" y="98275"/>
                    <a:pt x="1933123" y="145312"/>
                  </a:cubicBezTo>
                  <a:cubicBezTo>
                    <a:pt x="2040367" y="192349"/>
                    <a:pt x="2109982" y="201756"/>
                    <a:pt x="2237923" y="303356"/>
                  </a:cubicBezTo>
                  <a:cubicBezTo>
                    <a:pt x="2365864" y="404956"/>
                    <a:pt x="2612338" y="668364"/>
                    <a:pt x="2700768" y="754912"/>
                  </a:cubicBezTo>
                  <a:cubicBezTo>
                    <a:pt x="2789198" y="841460"/>
                    <a:pt x="2772264" y="818882"/>
                    <a:pt x="2768501" y="822645"/>
                  </a:cubicBezTo>
                  <a:cubicBezTo>
                    <a:pt x="2764738" y="826408"/>
                    <a:pt x="2710175" y="773726"/>
                    <a:pt x="2678190" y="777489"/>
                  </a:cubicBezTo>
                  <a:cubicBezTo>
                    <a:pt x="2646205" y="781252"/>
                    <a:pt x="2604812" y="809475"/>
                    <a:pt x="2576590" y="845223"/>
                  </a:cubicBezTo>
                  <a:cubicBezTo>
                    <a:pt x="2548368" y="880971"/>
                    <a:pt x="2529553" y="946823"/>
                    <a:pt x="2508857" y="991978"/>
                  </a:cubicBezTo>
                  <a:cubicBezTo>
                    <a:pt x="2488161" y="1037133"/>
                    <a:pt x="2465582" y="1067238"/>
                    <a:pt x="2452412" y="1116156"/>
                  </a:cubicBezTo>
                  <a:cubicBezTo>
                    <a:pt x="2439242" y="1165074"/>
                    <a:pt x="2437361" y="1208348"/>
                    <a:pt x="2429835" y="1285489"/>
                  </a:cubicBezTo>
                  <a:cubicBezTo>
                    <a:pt x="2422309" y="1362630"/>
                    <a:pt x="2411020" y="1486808"/>
                    <a:pt x="2407257" y="1579000"/>
                  </a:cubicBezTo>
                  <a:cubicBezTo>
                    <a:pt x="2403494" y="1671192"/>
                    <a:pt x="2422309" y="1814186"/>
                    <a:pt x="2407257" y="1838645"/>
                  </a:cubicBezTo>
                  <a:cubicBezTo>
                    <a:pt x="2392205" y="1863104"/>
                    <a:pt x="2360220" y="1784082"/>
                    <a:pt x="2316946" y="1725756"/>
                  </a:cubicBezTo>
                  <a:cubicBezTo>
                    <a:pt x="2273672" y="1667430"/>
                    <a:pt x="2204056" y="1547015"/>
                    <a:pt x="2147612" y="1488689"/>
                  </a:cubicBezTo>
                  <a:cubicBezTo>
                    <a:pt x="2091168" y="1430363"/>
                    <a:pt x="2023435" y="1404022"/>
                    <a:pt x="1978279" y="1375800"/>
                  </a:cubicBezTo>
                  <a:cubicBezTo>
                    <a:pt x="1933124" y="1347578"/>
                    <a:pt x="1927479" y="1341934"/>
                    <a:pt x="1876679" y="1319356"/>
                  </a:cubicBezTo>
                  <a:cubicBezTo>
                    <a:pt x="1825879" y="1296778"/>
                    <a:pt x="1760027" y="1262912"/>
                    <a:pt x="1673479" y="1240334"/>
                  </a:cubicBezTo>
                  <a:cubicBezTo>
                    <a:pt x="1586931" y="1217756"/>
                    <a:pt x="1440175" y="1195178"/>
                    <a:pt x="1357390" y="1183889"/>
                  </a:cubicBezTo>
                  <a:cubicBezTo>
                    <a:pt x="1274605" y="1172600"/>
                    <a:pt x="1265198" y="1170718"/>
                    <a:pt x="1176768" y="1172600"/>
                  </a:cubicBezTo>
                  <a:cubicBezTo>
                    <a:pt x="1088338" y="1174481"/>
                    <a:pt x="937819" y="1172600"/>
                    <a:pt x="826812" y="1195178"/>
                  </a:cubicBezTo>
                  <a:cubicBezTo>
                    <a:pt x="715805" y="1217756"/>
                    <a:pt x="593508" y="1268556"/>
                    <a:pt x="510723" y="1308067"/>
                  </a:cubicBezTo>
                  <a:cubicBezTo>
                    <a:pt x="427938" y="1347578"/>
                    <a:pt x="411005" y="1343815"/>
                    <a:pt x="330101" y="1432245"/>
                  </a:cubicBezTo>
                  <a:cubicBezTo>
                    <a:pt x="249197" y="1520675"/>
                    <a:pt x="76101" y="1842408"/>
                    <a:pt x="25301" y="1838645"/>
                  </a:cubicBezTo>
                  <a:close/>
                </a:path>
              </a:pathLst>
            </a:custGeom>
            <a:gradFill>
              <a:gsLst>
                <a:gs pos="99500">
                  <a:srgbClr val="FF9900"/>
                </a:gs>
                <a:gs pos="60000">
                  <a:srgbClr val="FFFF66"/>
                </a:gs>
                <a:gs pos="0">
                  <a:srgbClr val="B0C78B"/>
                </a:gs>
                <a:gs pos="0">
                  <a:srgbClr val="B7CD96"/>
                </a:gs>
                <a:gs pos="0">
                  <a:srgbClr val="BCD19E"/>
                </a:gs>
                <a:gs pos="0">
                  <a:srgbClr val="C5D8AB"/>
                </a:gs>
                <a:gs pos="24000">
                  <a:srgbClr val="FFFFCC"/>
                </a:gs>
                <a:gs pos="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217086" y="4395488"/>
              <a:ext cx="53205" cy="53204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737768" y="3309908"/>
              <a:ext cx="799465" cy="608339"/>
              <a:chOff x="5078582" y="5780207"/>
              <a:chExt cx="1751874" cy="13330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5273356" y="6493068"/>
                    <a:ext cx="645618" cy="6201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sz="12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>
                                  <a:latin typeface="Cambria Math"/>
                                </a:rPr>
                                <m:t>𝑆𝑦𝑚</m:t>
                              </m:r>
                            </m:e>
                            <m:sub>
                              <m:r>
                                <a:rPr lang="en-US" altLang="zh-CN" sz="1200" b="0" i="1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sz="1200" b="0" i="1">
                                  <a:latin typeface="Cambria Math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zh-CN" altLang="zh-CN" sz="1200" b="0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3356" y="6493068"/>
                    <a:ext cx="645618" cy="62019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72917" b="-21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任意多边形 53"/>
              <p:cNvSpPr/>
              <p:nvPr/>
            </p:nvSpPr>
            <p:spPr>
              <a:xfrm>
                <a:off x="5078582" y="5780207"/>
                <a:ext cx="1751874" cy="1049595"/>
              </a:xfrm>
              <a:custGeom>
                <a:avLst/>
                <a:gdLst>
                  <a:gd name="connsiteX0" fmla="*/ 25301 w 2772275"/>
                  <a:gd name="connsiteY0" fmla="*/ 1838645 h 1843211"/>
                  <a:gd name="connsiteX1" fmla="*/ 25301 w 2772275"/>
                  <a:gd name="connsiteY1" fmla="*/ 1409667 h 1843211"/>
                  <a:gd name="connsiteX2" fmla="*/ 93035 w 2772275"/>
                  <a:gd name="connsiteY2" fmla="*/ 1082289 h 1843211"/>
                  <a:gd name="connsiteX3" fmla="*/ 194635 w 2772275"/>
                  <a:gd name="connsiteY3" fmla="*/ 732334 h 1843211"/>
                  <a:gd name="connsiteX4" fmla="*/ 375257 w 2772275"/>
                  <a:gd name="connsiteY4" fmla="*/ 483978 h 1843211"/>
                  <a:gd name="connsiteX5" fmla="*/ 567168 w 2772275"/>
                  <a:gd name="connsiteY5" fmla="*/ 292067 h 1843211"/>
                  <a:gd name="connsiteX6" fmla="*/ 928412 w 2772275"/>
                  <a:gd name="connsiteY6" fmla="*/ 122734 h 1843211"/>
                  <a:gd name="connsiteX7" fmla="*/ 1334812 w 2772275"/>
                  <a:gd name="connsiteY7" fmla="*/ 9845 h 1843211"/>
                  <a:gd name="connsiteX8" fmla="*/ 1594457 w 2772275"/>
                  <a:gd name="connsiteY8" fmla="*/ 21134 h 1843211"/>
                  <a:gd name="connsiteX9" fmla="*/ 1933123 w 2772275"/>
                  <a:gd name="connsiteY9" fmla="*/ 145312 h 1843211"/>
                  <a:gd name="connsiteX10" fmla="*/ 2237923 w 2772275"/>
                  <a:gd name="connsiteY10" fmla="*/ 303356 h 1843211"/>
                  <a:gd name="connsiteX11" fmla="*/ 2700768 w 2772275"/>
                  <a:gd name="connsiteY11" fmla="*/ 754912 h 1843211"/>
                  <a:gd name="connsiteX12" fmla="*/ 2768501 w 2772275"/>
                  <a:gd name="connsiteY12" fmla="*/ 822645 h 1843211"/>
                  <a:gd name="connsiteX13" fmla="*/ 2678190 w 2772275"/>
                  <a:gd name="connsiteY13" fmla="*/ 777489 h 1843211"/>
                  <a:gd name="connsiteX14" fmla="*/ 2576590 w 2772275"/>
                  <a:gd name="connsiteY14" fmla="*/ 845223 h 1843211"/>
                  <a:gd name="connsiteX15" fmla="*/ 2508857 w 2772275"/>
                  <a:gd name="connsiteY15" fmla="*/ 991978 h 1843211"/>
                  <a:gd name="connsiteX16" fmla="*/ 2452412 w 2772275"/>
                  <a:gd name="connsiteY16" fmla="*/ 1116156 h 1843211"/>
                  <a:gd name="connsiteX17" fmla="*/ 2429835 w 2772275"/>
                  <a:gd name="connsiteY17" fmla="*/ 1285489 h 1843211"/>
                  <a:gd name="connsiteX18" fmla="*/ 2407257 w 2772275"/>
                  <a:gd name="connsiteY18" fmla="*/ 1579000 h 1843211"/>
                  <a:gd name="connsiteX19" fmla="*/ 2407257 w 2772275"/>
                  <a:gd name="connsiteY19" fmla="*/ 1838645 h 1843211"/>
                  <a:gd name="connsiteX20" fmla="*/ 2316946 w 2772275"/>
                  <a:gd name="connsiteY20" fmla="*/ 1725756 h 1843211"/>
                  <a:gd name="connsiteX21" fmla="*/ 2147612 w 2772275"/>
                  <a:gd name="connsiteY21" fmla="*/ 1488689 h 1843211"/>
                  <a:gd name="connsiteX22" fmla="*/ 1978279 w 2772275"/>
                  <a:gd name="connsiteY22" fmla="*/ 1375800 h 1843211"/>
                  <a:gd name="connsiteX23" fmla="*/ 1876679 w 2772275"/>
                  <a:gd name="connsiteY23" fmla="*/ 1319356 h 1843211"/>
                  <a:gd name="connsiteX24" fmla="*/ 1673479 w 2772275"/>
                  <a:gd name="connsiteY24" fmla="*/ 1240334 h 1843211"/>
                  <a:gd name="connsiteX25" fmla="*/ 1357390 w 2772275"/>
                  <a:gd name="connsiteY25" fmla="*/ 1183889 h 1843211"/>
                  <a:gd name="connsiteX26" fmla="*/ 1176768 w 2772275"/>
                  <a:gd name="connsiteY26" fmla="*/ 1172600 h 1843211"/>
                  <a:gd name="connsiteX27" fmla="*/ 826812 w 2772275"/>
                  <a:gd name="connsiteY27" fmla="*/ 1195178 h 1843211"/>
                  <a:gd name="connsiteX28" fmla="*/ 510723 w 2772275"/>
                  <a:gd name="connsiteY28" fmla="*/ 1308067 h 1843211"/>
                  <a:gd name="connsiteX29" fmla="*/ 330101 w 2772275"/>
                  <a:gd name="connsiteY29" fmla="*/ 1432245 h 1843211"/>
                  <a:gd name="connsiteX30" fmla="*/ 25301 w 2772275"/>
                  <a:gd name="connsiteY30" fmla="*/ 1838645 h 184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772275" h="1843211">
                    <a:moveTo>
                      <a:pt x="25301" y="1838645"/>
                    </a:moveTo>
                    <a:cubicBezTo>
                      <a:pt x="-25499" y="1834882"/>
                      <a:pt x="14012" y="1535726"/>
                      <a:pt x="25301" y="1409667"/>
                    </a:cubicBezTo>
                    <a:cubicBezTo>
                      <a:pt x="36590" y="1283608"/>
                      <a:pt x="64813" y="1195178"/>
                      <a:pt x="93035" y="1082289"/>
                    </a:cubicBezTo>
                    <a:cubicBezTo>
                      <a:pt x="121257" y="969400"/>
                      <a:pt x="147598" y="832052"/>
                      <a:pt x="194635" y="732334"/>
                    </a:cubicBezTo>
                    <a:cubicBezTo>
                      <a:pt x="241672" y="632616"/>
                      <a:pt x="313168" y="557356"/>
                      <a:pt x="375257" y="483978"/>
                    </a:cubicBezTo>
                    <a:cubicBezTo>
                      <a:pt x="437346" y="410600"/>
                      <a:pt x="474976" y="352274"/>
                      <a:pt x="567168" y="292067"/>
                    </a:cubicBezTo>
                    <a:cubicBezTo>
                      <a:pt x="659360" y="231860"/>
                      <a:pt x="800471" y="169771"/>
                      <a:pt x="928412" y="122734"/>
                    </a:cubicBezTo>
                    <a:cubicBezTo>
                      <a:pt x="1056353" y="75697"/>
                      <a:pt x="1223805" y="26778"/>
                      <a:pt x="1334812" y="9845"/>
                    </a:cubicBezTo>
                    <a:cubicBezTo>
                      <a:pt x="1445819" y="-7088"/>
                      <a:pt x="1494739" y="-1444"/>
                      <a:pt x="1594457" y="21134"/>
                    </a:cubicBezTo>
                    <a:cubicBezTo>
                      <a:pt x="1694175" y="43712"/>
                      <a:pt x="1825879" y="98275"/>
                      <a:pt x="1933123" y="145312"/>
                    </a:cubicBezTo>
                    <a:cubicBezTo>
                      <a:pt x="2040367" y="192349"/>
                      <a:pt x="2109982" y="201756"/>
                      <a:pt x="2237923" y="303356"/>
                    </a:cubicBezTo>
                    <a:cubicBezTo>
                      <a:pt x="2365864" y="404956"/>
                      <a:pt x="2612338" y="668364"/>
                      <a:pt x="2700768" y="754912"/>
                    </a:cubicBezTo>
                    <a:cubicBezTo>
                      <a:pt x="2789198" y="841460"/>
                      <a:pt x="2772264" y="818882"/>
                      <a:pt x="2768501" y="822645"/>
                    </a:cubicBezTo>
                    <a:cubicBezTo>
                      <a:pt x="2764738" y="826408"/>
                      <a:pt x="2710175" y="773726"/>
                      <a:pt x="2678190" y="777489"/>
                    </a:cubicBezTo>
                    <a:cubicBezTo>
                      <a:pt x="2646205" y="781252"/>
                      <a:pt x="2604812" y="809475"/>
                      <a:pt x="2576590" y="845223"/>
                    </a:cubicBezTo>
                    <a:cubicBezTo>
                      <a:pt x="2548368" y="880971"/>
                      <a:pt x="2529553" y="946823"/>
                      <a:pt x="2508857" y="991978"/>
                    </a:cubicBezTo>
                    <a:cubicBezTo>
                      <a:pt x="2488161" y="1037133"/>
                      <a:pt x="2465582" y="1067238"/>
                      <a:pt x="2452412" y="1116156"/>
                    </a:cubicBezTo>
                    <a:cubicBezTo>
                      <a:pt x="2439242" y="1165074"/>
                      <a:pt x="2437361" y="1208348"/>
                      <a:pt x="2429835" y="1285489"/>
                    </a:cubicBezTo>
                    <a:cubicBezTo>
                      <a:pt x="2422309" y="1362630"/>
                      <a:pt x="2411020" y="1486808"/>
                      <a:pt x="2407257" y="1579000"/>
                    </a:cubicBezTo>
                    <a:cubicBezTo>
                      <a:pt x="2403494" y="1671192"/>
                      <a:pt x="2422309" y="1814186"/>
                      <a:pt x="2407257" y="1838645"/>
                    </a:cubicBezTo>
                    <a:cubicBezTo>
                      <a:pt x="2392205" y="1863104"/>
                      <a:pt x="2360220" y="1784082"/>
                      <a:pt x="2316946" y="1725756"/>
                    </a:cubicBezTo>
                    <a:cubicBezTo>
                      <a:pt x="2273672" y="1667430"/>
                      <a:pt x="2204056" y="1547015"/>
                      <a:pt x="2147612" y="1488689"/>
                    </a:cubicBezTo>
                    <a:cubicBezTo>
                      <a:pt x="2091168" y="1430363"/>
                      <a:pt x="2023435" y="1404022"/>
                      <a:pt x="1978279" y="1375800"/>
                    </a:cubicBezTo>
                    <a:cubicBezTo>
                      <a:pt x="1933124" y="1347578"/>
                      <a:pt x="1927479" y="1341934"/>
                      <a:pt x="1876679" y="1319356"/>
                    </a:cubicBezTo>
                    <a:cubicBezTo>
                      <a:pt x="1825879" y="1296778"/>
                      <a:pt x="1760027" y="1262912"/>
                      <a:pt x="1673479" y="1240334"/>
                    </a:cubicBezTo>
                    <a:cubicBezTo>
                      <a:pt x="1586931" y="1217756"/>
                      <a:pt x="1440175" y="1195178"/>
                      <a:pt x="1357390" y="1183889"/>
                    </a:cubicBezTo>
                    <a:cubicBezTo>
                      <a:pt x="1274605" y="1172600"/>
                      <a:pt x="1265198" y="1170718"/>
                      <a:pt x="1176768" y="1172600"/>
                    </a:cubicBezTo>
                    <a:cubicBezTo>
                      <a:pt x="1088338" y="1174481"/>
                      <a:pt x="937819" y="1172600"/>
                      <a:pt x="826812" y="1195178"/>
                    </a:cubicBezTo>
                    <a:cubicBezTo>
                      <a:pt x="715805" y="1217756"/>
                      <a:pt x="593508" y="1268556"/>
                      <a:pt x="510723" y="1308067"/>
                    </a:cubicBezTo>
                    <a:cubicBezTo>
                      <a:pt x="427938" y="1347578"/>
                      <a:pt x="411005" y="1343815"/>
                      <a:pt x="330101" y="1432245"/>
                    </a:cubicBezTo>
                    <a:cubicBezTo>
                      <a:pt x="249197" y="1520675"/>
                      <a:pt x="76101" y="1842408"/>
                      <a:pt x="25301" y="1838645"/>
                    </a:cubicBezTo>
                    <a:close/>
                  </a:path>
                </a:pathLst>
              </a:custGeom>
              <a:gradFill>
                <a:gsLst>
                  <a:gs pos="99500">
                    <a:srgbClr val="FF9900"/>
                  </a:gs>
                  <a:gs pos="60000">
                    <a:srgbClr val="FFFF66"/>
                  </a:gs>
                  <a:gs pos="0">
                    <a:srgbClr val="B0C78B"/>
                  </a:gs>
                  <a:gs pos="0">
                    <a:srgbClr val="B7CD96"/>
                  </a:gs>
                  <a:gs pos="0">
                    <a:srgbClr val="BCD19E"/>
                  </a:gs>
                  <a:gs pos="0">
                    <a:srgbClr val="C5D8AB"/>
                  </a:gs>
                  <a:gs pos="24000">
                    <a:srgbClr val="FFFFCC"/>
                  </a:gs>
                  <a:gs pos="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5972030" y="5994993"/>
                <a:ext cx="116586" cy="116586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0"/>
              </a:p>
            </p:txBody>
          </p:sp>
        </p:grpSp>
        <p:cxnSp>
          <p:nvCxnSpPr>
            <p:cNvPr id="16" name="直接箭头连接符 15"/>
            <p:cNvCxnSpPr>
              <a:stCxn id="63" idx="7"/>
              <a:endCxn id="38" idx="2"/>
            </p:cNvCxnSpPr>
            <p:nvPr/>
          </p:nvCxnSpPr>
          <p:spPr>
            <a:xfrm flipV="1">
              <a:off x="4902987" y="2500856"/>
              <a:ext cx="1154706" cy="1729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5305222" y="3438431"/>
              <a:ext cx="844136" cy="407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5101277" y="4367009"/>
              <a:ext cx="1107223" cy="550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6126763" y="2375914"/>
              <a:ext cx="892594" cy="1428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scene3d>
              <a:camera prst="orthographicFront">
                <a:rot lat="0" lon="0" rev="212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6216280" y="3407925"/>
              <a:ext cx="803077" cy="284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73" idx="1"/>
            </p:cNvCxnSpPr>
            <p:nvPr/>
          </p:nvCxnSpPr>
          <p:spPr>
            <a:xfrm>
              <a:off x="6328899" y="4422090"/>
              <a:ext cx="690458" cy="590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558456" y="4708040"/>
              <a:ext cx="881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Gaussian</a:t>
              </a:r>
              <a:endParaRPr lang="zh-CN" altLang="en-US" sz="1200" b="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46065" y="3839409"/>
              <a:ext cx="1066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Covariance</a:t>
              </a:r>
              <a:endParaRPr lang="zh-CN" altLang="en-US" sz="1200" b="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62613" y="2853098"/>
              <a:ext cx="642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Mean</a:t>
              </a:r>
              <a:endParaRPr lang="zh-CN" altLang="en-US" sz="1200" b="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78292" y="3926440"/>
              <a:ext cx="970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smtClean="0"/>
                <a:t>Video</a:t>
              </a:r>
              <a:endParaRPr lang="zh-CN" altLang="en-US" sz="1200" b="0" dirty="0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6057694" y="2474254"/>
              <a:ext cx="53204" cy="53204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04548" y="5030478"/>
              <a:ext cx="1465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(a) </a:t>
              </a:r>
              <a:r>
                <a:rPr lang="en-US" altLang="zh-CN" sz="1200" b="0" dirty="0" err="1" smtClean="0"/>
                <a:t>Mul</a:t>
              </a:r>
              <a:r>
                <a:rPr lang="en-US" altLang="zh-CN" sz="1200" b="0" dirty="0"/>
                <a:t>.</a:t>
              </a:r>
              <a:r>
                <a:rPr lang="en-US" altLang="zh-CN" sz="1200" b="0" dirty="0" smtClean="0"/>
                <a:t> statistics</a:t>
              </a:r>
              <a:endParaRPr lang="zh-CN" altLang="en-US" sz="1200" b="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7760" y="5030478"/>
              <a:ext cx="1702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(b) Hetero. spaces</a:t>
              </a:r>
              <a:endParaRPr lang="zh-CN" altLang="en-US" sz="1200" b="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662118" y="2206222"/>
              <a:ext cx="952107" cy="27948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4504500" y="2206222"/>
              <a:ext cx="952107" cy="27948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84246" y="2998223"/>
              <a:ext cx="3143954" cy="949781"/>
              <a:chOff x="-4369505" y="1750455"/>
              <a:chExt cx="5864490" cy="1771648"/>
            </a:xfrm>
          </p:grpSpPr>
          <p:pic>
            <p:nvPicPr>
              <p:cNvPr id="47" name="图片 46"/>
              <p:cNvPicPr preferRelativeResize="0"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55" y="1750455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 preferRelativeResize="0"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484" y="1879842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 preferRelativeResize="0">
                <a:picLocks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13" y="2009229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 preferRelativeResize="0"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542" y="2138616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 preferRelativeResize="0"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571" y="2268003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 preferRelativeResize="0"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601" y="2397391"/>
                <a:ext cx="786384" cy="1124712"/>
              </a:xfrm>
              <a:prstGeom prst="rect">
                <a:avLst/>
              </a:prstGeom>
            </p:spPr>
          </p:pic>
          <p:pic>
            <p:nvPicPr>
              <p:cNvPr id="111" name="图片 110"/>
              <p:cNvPicPr preferRelativeResize="0"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369505" y="1978769"/>
                <a:ext cx="786385" cy="1124711"/>
              </a:xfrm>
              <a:prstGeom prst="rect">
                <a:avLst/>
              </a:prstGeom>
            </p:spPr>
          </p:pic>
        </p:grpSp>
        <p:sp>
          <p:nvSpPr>
            <p:cNvPr id="91" name="矩形 90"/>
            <p:cNvSpPr/>
            <p:nvPr/>
          </p:nvSpPr>
          <p:spPr bwMode="auto">
            <a:xfrm>
              <a:off x="7019357" y="3278724"/>
              <a:ext cx="573741" cy="4269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Symbol" pitchFamily="18" charset="2"/>
                </a:rPr>
                <a:t>KLDA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98" name="右大括号 97"/>
            <p:cNvSpPr/>
            <p:nvPr/>
          </p:nvSpPr>
          <p:spPr bwMode="auto">
            <a:xfrm>
              <a:off x="7689776" y="2439935"/>
              <a:ext cx="306725" cy="2104534"/>
            </a:xfrm>
            <a:prstGeom prst="righ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931731" y="3155135"/>
              <a:ext cx="1292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 dirty="0" smtClean="0"/>
                <a:t>Fusing on Score level</a:t>
              </a:r>
              <a:endParaRPr lang="zh-CN" altLang="en-US" b="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813591" y="2206222"/>
              <a:ext cx="949843" cy="27948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91771" y="5030478"/>
              <a:ext cx="1563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/>
                <a:t>(c) KDA Leaning</a:t>
              </a:r>
              <a:endParaRPr lang="zh-CN" altLang="en-US" sz="1200" b="0" dirty="0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7019357" y="2292282"/>
              <a:ext cx="573741" cy="4269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Symbol" pitchFamily="18" charset="2"/>
                </a:rPr>
                <a:t>KLDA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7019357" y="4267659"/>
              <a:ext cx="573741" cy="4269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  <a:sym typeface="Symbol" pitchFamily="18" charset="2"/>
                </a:rPr>
                <a:t>KLDA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9626" y="3848697"/>
              <a:ext cx="970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smtClean="0"/>
                <a:t>Frame</a:t>
              </a:r>
              <a:endParaRPr lang="zh-CN" altLang="en-US" sz="1200" b="0" dirty="0"/>
            </a:p>
          </p:txBody>
        </p:sp>
      </p:grpSp>
      <p:sp>
        <p:nvSpPr>
          <p:cNvPr id="80" name="TextBox 66"/>
          <p:cNvSpPr txBox="1">
            <a:spLocks noChangeArrowheads="1"/>
          </p:cNvSpPr>
          <p:nvPr/>
        </p:nvSpPr>
        <p:spPr bwMode="auto">
          <a:xfrm>
            <a:off x="1021278" y="6134100"/>
            <a:ext cx="17756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DCNN 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Times New Roman" pitchFamily="18" charset="0"/>
              </a:rPr>
              <a:t>[Jia’13</a:t>
            </a:r>
            <a:r>
              <a:rPr lang="en-US" altLang="zh-CN" dirty="0">
                <a:latin typeface="Arial" pitchFamily="34" charset="0"/>
                <a:ea typeface="微软雅黑" pitchFamily="34" charset="-122"/>
              </a:rPr>
              <a:t>]</a:t>
            </a:r>
            <a:endParaRPr lang="zh-CN" altLang="en-US" dirty="0"/>
          </a:p>
        </p:txBody>
      </p:sp>
      <p:grpSp>
        <p:nvGrpSpPr>
          <p:cNvPr id="81" name="Group 93"/>
          <p:cNvGrpSpPr>
            <a:grpSpLocks/>
          </p:cNvGrpSpPr>
          <p:nvPr/>
        </p:nvGrpSpPr>
        <p:grpSpPr bwMode="auto">
          <a:xfrm>
            <a:off x="1449022" y="2527458"/>
            <a:ext cx="1059228" cy="3586005"/>
            <a:chOff x="3161" y="847"/>
            <a:chExt cx="868" cy="2984"/>
          </a:xfrm>
        </p:grpSpPr>
        <p:sp>
          <p:nvSpPr>
            <p:cNvPr id="82" name="圆角矩形 122"/>
            <p:cNvSpPr>
              <a:spLocks noChangeArrowheads="1"/>
            </p:cNvSpPr>
            <p:nvPr/>
          </p:nvSpPr>
          <p:spPr bwMode="auto">
            <a:xfrm>
              <a:off x="3162" y="3360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1-2: Conv 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3" name="圆角矩形 123"/>
            <p:cNvSpPr>
              <a:spLocks noChangeArrowheads="1"/>
            </p:cNvSpPr>
            <p:nvPr/>
          </p:nvSpPr>
          <p:spPr bwMode="auto">
            <a:xfrm>
              <a:off x="3161" y="370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Input Image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4" name="圆角矩形 124"/>
            <p:cNvSpPr>
              <a:spLocks noChangeArrowheads="1"/>
            </p:cNvSpPr>
            <p:nvPr/>
          </p:nvSpPr>
          <p:spPr bwMode="auto">
            <a:xfrm>
              <a:off x="3162" y="3501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5" name="圆角矩形 125"/>
            <p:cNvSpPr>
              <a:spLocks noChangeArrowheads="1"/>
            </p:cNvSpPr>
            <p:nvPr/>
          </p:nvSpPr>
          <p:spPr bwMode="auto">
            <a:xfrm>
              <a:off x="3162" y="3012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6" name="圆角矩形 126"/>
            <p:cNvSpPr>
              <a:spLocks noChangeArrowheads="1"/>
            </p:cNvSpPr>
            <p:nvPr/>
          </p:nvSpPr>
          <p:spPr bwMode="auto">
            <a:xfrm>
              <a:off x="3162" y="2873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2-2: Conv 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7" name="圆角矩形 127"/>
            <p:cNvSpPr>
              <a:spLocks noChangeArrowheads="1"/>
            </p:cNvSpPr>
            <p:nvPr/>
          </p:nvSpPr>
          <p:spPr bwMode="auto">
            <a:xfrm>
              <a:off x="3162" y="2526"/>
              <a:ext cx="867" cy="122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8" name="圆角矩形 128"/>
            <p:cNvSpPr>
              <a:spLocks noChangeArrowheads="1"/>
            </p:cNvSpPr>
            <p:nvPr/>
          </p:nvSpPr>
          <p:spPr bwMode="auto">
            <a:xfrm>
              <a:off x="3162" y="2386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9" name="圆角矩形 129"/>
            <p:cNvSpPr>
              <a:spLocks noChangeArrowheads="1"/>
            </p:cNvSpPr>
            <p:nvPr/>
          </p:nvSpPr>
          <p:spPr bwMode="auto">
            <a:xfrm>
              <a:off x="3161" y="2041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0" name="圆角矩形 130"/>
            <p:cNvSpPr>
              <a:spLocks noChangeArrowheads="1"/>
            </p:cNvSpPr>
            <p:nvPr/>
          </p:nvSpPr>
          <p:spPr bwMode="auto">
            <a:xfrm>
              <a:off x="3161" y="1901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" name="圆角矩形 131"/>
            <p:cNvSpPr>
              <a:spLocks noChangeArrowheads="1"/>
            </p:cNvSpPr>
            <p:nvPr/>
          </p:nvSpPr>
          <p:spPr bwMode="auto">
            <a:xfrm>
              <a:off x="3161" y="1194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6-1: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3" name="圆角矩形 132"/>
            <p:cNvSpPr>
              <a:spLocks noChangeArrowheads="1"/>
            </p:cNvSpPr>
            <p:nvPr/>
          </p:nvSpPr>
          <p:spPr bwMode="auto">
            <a:xfrm>
              <a:off x="3161" y="1053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6-2: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4" name="圆角矩形 133"/>
            <p:cNvSpPr>
              <a:spLocks noChangeArrowheads="1"/>
            </p:cNvSpPr>
            <p:nvPr/>
          </p:nvSpPr>
          <p:spPr bwMode="auto">
            <a:xfrm>
              <a:off x="3161" y="84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FCD5B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Softmax Output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5" name="上箭头 134"/>
            <p:cNvSpPr>
              <a:spLocks noChangeArrowheads="1"/>
            </p:cNvSpPr>
            <p:nvPr/>
          </p:nvSpPr>
          <p:spPr bwMode="auto">
            <a:xfrm>
              <a:off x="3533" y="3641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96" name="上箭头 135"/>
            <p:cNvSpPr>
              <a:spLocks noChangeArrowheads="1"/>
            </p:cNvSpPr>
            <p:nvPr/>
          </p:nvSpPr>
          <p:spPr bwMode="auto">
            <a:xfrm>
              <a:off x="3534" y="3153"/>
              <a:ext cx="122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97" name="上箭头 136"/>
            <p:cNvSpPr>
              <a:spLocks noChangeArrowheads="1"/>
            </p:cNvSpPr>
            <p:nvPr/>
          </p:nvSpPr>
          <p:spPr bwMode="auto">
            <a:xfrm>
              <a:off x="3534" y="2665"/>
              <a:ext cx="122" cy="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0" name="上箭头 137"/>
            <p:cNvSpPr>
              <a:spLocks noChangeArrowheads="1"/>
            </p:cNvSpPr>
            <p:nvPr/>
          </p:nvSpPr>
          <p:spPr bwMode="auto">
            <a:xfrm>
              <a:off x="3534" y="2180"/>
              <a:ext cx="122" cy="4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1" name="上箭头 138"/>
            <p:cNvSpPr>
              <a:spLocks noChangeArrowheads="1"/>
            </p:cNvSpPr>
            <p:nvPr/>
          </p:nvSpPr>
          <p:spPr bwMode="auto">
            <a:xfrm>
              <a:off x="3533" y="1695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3" name="上箭头 139"/>
            <p:cNvSpPr>
              <a:spLocks noChangeArrowheads="1"/>
            </p:cNvSpPr>
            <p:nvPr/>
          </p:nvSpPr>
          <p:spPr bwMode="auto">
            <a:xfrm>
              <a:off x="3533" y="986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" name="圆角矩形 122"/>
            <p:cNvSpPr>
              <a:spLocks noChangeArrowheads="1"/>
            </p:cNvSpPr>
            <p:nvPr/>
          </p:nvSpPr>
          <p:spPr bwMode="auto">
            <a:xfrm>
              <a:off x="3162" y="3219"/>
              <a:ext cx="867" cy="126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5" name="圆角矩形 126"/>
            <p:cNvSpPr>
              <a:spLocks noChangeArrowheads="1"/>
            </p:cNvSpPr>
            <p:nvPr/>
          </p:nvSpPr>
          <p:spPr bwMode="auto">
            <a:xfrm>
              <a:off x="3162" y="2732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6" name="圆角矩形 128"/>
            <p:cNvSpPr>
              <a:spLocks noChangeArrowheads="1"/>
            </p:cNvSpPr>
            <p:nvPr/>
          </p:nvSpPr>
          <p:spPr bwMode="auto">
            <a:xfrm>
              <a:off x="3162" y="2246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7" name="圆角矩形 130"/>
            <p:cNvSpPr>
              <a:spLocks noChangeArrowheads="1"/>
            </p:cNvSpPr>
            <p:nvPr/>
          </p:nvSpPr>
          <p:spPr bwMode="auto">
            <a:xfrm>
              <a:off x="3161" y="1761"/>
              <a:ext cx="868" cy="122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8" name="圆角矩形 129"/>
            <p:cNvSpPr>
              <a:spLocks noChangeArrowheads="1"/>
            </p:cNvSpPr>
            <p:nvPr/>
          </p:nvSpPr>
          <p:spPr bwMode="auto">
            <a:xfrm>
              <a:off x="3161" y="1551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 dirty="0">
                  <a:solidFill>
                    <a:srgbClr val="000000"/>
                  </a:solidFill>
                  <a:latin typeface="Calibri" pitchFamily="34" charset="0"/>
                </a:rPr>
                <a:t>Layer 5-1: </a:t>
              </a:r>
              <a:r>
                <a:rPr lang="en-US" altLang="zh-CN" sz="800" b="0" dirty="0" err="1">
                  <a:solidFill>
                    <a:srgbClr val="000000"/>
                  </a:solidFill>
                  <a:latin typeface="Calibri" pitchFamily="34" charset="0"/>
                </a:rPr>
                <a:t>Conv</a:t>
              </a:r>
              <a:endParaRPr lang="zh-CN" altLang="en-US" sz="800" b="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9" name="上箭头 138"/>
            <p:cNvSpPr>
              <a:spLocks noChangeArrowheads="1"/>
            </p:cNvSpPr>
            <p:nvPr/>
          </p:nvSpPr>
          <p:spPr bwMode="auto">
            <a:xfrm>
              <a:off x="3533" y="1339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10" name="圆角矩形 130"/>
            <p:cNvSpPr>
              <a:spLocks noChangeArrowheads="1"/>
            </p:cNvSpPr>
            <p:nvPr/>
          </p:nvSpPr>
          <p:spPr bwMode="auto">
            <a:xfrm>
              <a:off x="3161" y="1406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5-2: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11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4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7461889" cy="5095875"/>
          </a:xfrm>
        </p:spPr>
        <p:txBody>
          <a:bodyPr/>
          <a:lstStyle/>
          <a:p>
            <a:r>
              <a:rPr lang="en-US" altLang="zh-CN" sz="2800" dirty="0" smtClean="0"/>
              <a:t>Training DCNN </a:t>
            </a:r>
          </a:p>
          <a:p>
            <a:pPr lvl="1"/>
            <a:r>
              <a:rPr lang="en-US" altLang="zh-CN" sz="2000" dirty="0" err="1" smtClean="0"/>
              <a:t>Caffe</a:t>
            </a:r>
            <a:r>
              <a:rPr lang="en-US" altLang="zh-CN" sz="2000" dirty="0" smtClean="0"/>
              <a:t>, Jia’13</a:t>
            </a:r>
            <a:r>
              <a:rPr lang="en-US" altLang="zh-CN" sz="2000" dirty="0" smtClean="0">
                <a:sym typeface="Wingdings" panose="05000000000000000000" pitchFamily="2" charset="2"/>
              </a:rPr>
              <a:t></a:t>
            </a:r>
            <a:r>
              <a:rPr lang="en-US" altLang="zh-CN" sz="2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14 </a:t>
            </a:r>
            <a:r>
              <a:rPr lang="en-US" altLang="zh-CN" sz="2000" b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Cov</a:t>
            </a:r>
            <a:r>
              <a:rPr lang="en-US" altLang="zh-CN" sz="2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. Layers (from 5)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sz="2000" dirty="0" smtClean="0"/>
              <a:t>Pre-train: 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CFW</a:t>
            </a:r>
          </a:p>
          <a:p>
            <a:pPr lvl="2"/>
            <a:r>
              <a:rPr lang="en-US" altLang="zh-CN" sz="1800" dirty="0" smtClean="0"/>
              <a:t>Start learning rate: 0.01</a:t>
            </a:r>
          </a:p>
          <a:p>
            <a:pPr lvl="2"/>
            <a:r>
              <a:rPr lang="en-US" altLang="zh-CN" sz="1800" dirty="0" smtClean="0"/>
              <a:t>153,461 </a:t>
            </a:r>
            <a:r>
              <a:rPr lang="en-US" altLang="zh-CN" sz="1800" dirty="0"/>
              <a:t>images </a:t>
            </a:r>
            <a:r>
              <a:rPr lang="en-US" altLang="zh-CN" sz="1800" dirty="0" smtClean="0"/>
              <a:t>from 1520 </a:t>
            </a:r>
            <a:r>
              <a:rPr lang="en-US" altLang="zh-CN" sz="1800" dirty="0"/>
              <a:t>persons</a:t>
            </a:r>
          </a:p>
          <a:p>
            <a:pPr lvl="1"/>
            <a:r>
              <a:rPr lang="en-US" altLang="zh-CN" sz="2000" dirty="0" smtClean="0"/>
              <a:t>Fine-tune: </a:t>
            </a:r>
            <a:r>
              <a:rPr lang="en-US" altLang="zh-CN" sz="2000" b="1" dirty="0" err="1" smtClean="0">
                <a:solidFill>
                  <a:srgbClr val="0000FF"/>
                </a:solidFill>
              </a:rPr>
              <a:t>PaSC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training set + 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COX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lvl="2"/>
            <a:r>
              <a:rPr lang="en-US" altLang="zh-CN" sz="1800" dirty="0"/>
              <a:t>Start learning rate: 0.001</a:t>
            </a:r>
          </a:p>
          <a:p>
            <a:pPr lvl="2"/>
            <a:r>
              <a:rPr lang="en-US" altLang="zh-CN" sz="1800" dirty="0" err="1"/>
              <a:t>PaSC</a:t>
            </a:r>
            <a:r>
              <a:rPr lang="en-US" altLang="zh-CN" sz="1800" dirty="0"/>
              <a:t> training set</a:t>
            </a:r>
          </a:p>
          <a:p>
            <a:pPr lvl="3"/>
            <a:r>
              <a:rPr lang="en-US" altLang="zh-CN" sz="1400" dirty="0"/>
              <a:t>170 persons, 38113 images</a:t>
            </a:r>
          </a:p>
          <a:p>
            <a:pPr lvl="2"/>
            <a:r>
              <a:rPr lang="en-US" altLang="zh-CN" sz="1800" dirty="0" smtClean="0"/>
              <a:t>COX  </a:t>
            </a:r>
            <a:r>
              <a:rPr lang="en-US" altLang="zh-CN" sz="1800" dirty="0"/>
              <a:t>training </a:t>
            </a:r>
            <a:r>
              <a:rPr lang="en-US" altLang="zh-CN" sz="1800" dirty="0" smtClean="0"/>
              <a:t>set (our own, surveillance-like videos)</a:t>
            </a:r>
            <a:endParaRPr lang="en-US" altLang="zh-CN" sz="1800" dirty="0"/>
          </a:p>
          <a:p>
            <a:pPr lvl="3"/>
            <a:r>
              <a:rPr lang="en-US" altLang="zh-CN" sz="1400" dirty="0"/>
              <a:t>1000 persons, </a:t>
            </a:r>
            <a:r>
              <a:rPr lang="en-US" altLang="zh-CN" sz="1400" dirty="0" smtClean="0"/>
              <a:t>147,737 video frames</a:t>
            </a:r>
          </a:p>
          <a:p>
            <a:r>
              <a:rPr lang="en-US" altLang="zh-CN" sz="2800" dirty="0" smtClean="0"/>
              <a:t>Features exploited finally </a:t>
            </a:r>
            <a:endParaRPr lang="en-US" altLang="zh-CN" sz="2800" dirty="0"/>
          </a:p>
          <a:p>
            <a:pPr lvl="1"/>
            <a:r>
              <a:rPr lang="en-US" altLang="zh-CN" sz="2400" dirty="0" smtClean="0">
                <a:solidFill>
                  <a:srgbClr val="0000FF"/>
                </a:solidFill>
              </a:rPr>
              <a:t>2,048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dimensional features of fc 6-2 </a:t>
            </a:r>
            <a:r>
              <a:rPr lang="en-US" altLang="zh-CN" sz="2400" dirty="0" smtClean="0"/>
              <a:t>layer for each frame</a:t>
            </a:r>
            <a:endParaRPr lang="zh-CN" altLang="en-US" sz="2400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2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Training HERML</a:t>
            </a:r>
          </a:p>
          <a:p>
            <a:pPr lvl="1"/>
            <a:r>
              <a:rPr lang="en-US" altLang="zh-CN" dirty="0" smtClean="0"/>
              <a:t>1,165 videos from 470 person, from two heterogeneous datasets</a:t>
            </a:r>
          </a:p>
          <a:p>
            <a:pPr lvl="2"/>
            <a:r>
              <a:rPr lang="en-US" altLang="zh-CN" dirty="0" err="1" smtClean="0">
                <a:solidFill>
                  <a:srgbClr val="0000FF"/>
                </a:solidFill>
              </a:rPr>
              <a:t>PaSC</a:t>
            </a:r>
            <a:r>
              <a:rPr lang="en-US" altLang="zh-CN" dirty="0" smtClean="0">
                <a:solidFill>
                  <a:srgbClr val="0000FF"/>
                </a:solidFill>
              </a:rPr>
              <a:t> training set</a:t>
            </a:r>
          </a:p>
          <a:p>
            <a:pPr lvl="3"/>
            <a:r>
              <a:rPr lang="en-US" altLang="zh-CN" dirty="0" smtClean="0"/>
              <a:t>170 persons, 265 videos</a:t>
            </a:r>
          </a:p>
          <a:p>
            <a:pPr lvl="2"/>
            <a:r>
              <a:rPr lang="en-US" altLang="zh-CN" dirty="0" smtClean="0">
                <a:solidFill>
                  <a:srgbClr val="0000FF"/>
                </a:solidFill>
              </a:rPr>
              <a:t>COX training set</a:t>
            </a:r>
          </a:p>
          <a:p>
            <a:pPr lvl="3"/>
            <a:r>
              <a:rPr lang="en-US" altLang="zh-CN" dirty="0" smtClean="0"/>
              <a:t>300 persons, 900 videos (3 videos/person)</a:t>
            </a:r>
          </a:p>
          <a:p>
            <a:r>
              <a:rPr lang="en-US" altLang="zh-CN" dirty="0" smtClean="0"/>
              <a:t>Final feature dimensions (per video)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1320</a:t>
            </a:r>
            <a:r>
              <a:rPr lang="en-US" altLang="zh-CN" dirty="0" smtClean="0"/>
              <a:t> (440*3)-dimensional (KLDA features)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59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Results</a:t>
            </a:r>
            <a:endParaRPr lang="zh-CN" altLang="en-US" dirty="0" smtClean="0"/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deeper the better</a:t>
            </a:r>
            <a:endParaRPr lang="en-US" altLang="zh-CN" dirty="0" smtClean="0"/>
          </a:p>
        </p:txBody>
      </p:sp>
      <p:sp>
        <p:nvSpPr>
          <p:cNvPr id="31796" name="Rectangle 28"/>
          <p:cNvSpPr>
            <a:spLocks noChangeArrowheads="1"/>
          </p:cNvSpPr>
          <p:nvPr/>
        </p:nvSpPr>
        <p:spPr bwMode="auto">
          <a:xfrm>
            <a:off x="1549104" y="5181600"/>
            <a:ext cx="18149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/>
              <a:t>control</a:t>
            </a:r>
            <a:r>
              <a:rPr lang="zh-CN" altLang="en-US" sz="1400" b="1"/>
              <a:t>：</a:t>
            </a:r>
            <a:r>
              <a:rPr lang="en-US" altLang="zh-CN" sz="1400" b="1" smtClean="0"/>
              <a:t>41.40%</a:t>
            </a:r>
            <a:r>
              <a:rPr lang="zh-CN" altLang="en-US" sz="1400" b="1" smtClean="0"/>
              <a:t>，</a:t>
            </a:r>
            <a:endParaRPr lang="zh-CN" altLang="en-US" sz="1400" b="1" dirty="0"/>
          </a:p>
          <a:p>
            <a:pPr algn="ctr"/>
            <a:r>
              <a:rPr lang="en-US" altLang="zh-CN" sz="1400" b="1" dirty="0"/>
              <a:t>handheld</a:t>
            </a:r>
            <a:r>
              <a:rPr lang="zh-CN" altLang="en-US" sz="1400" b="1"/>
              <a:t>：</a:t>
            </a:r>
            <a:r>
              <a:rPr lang="en-US" altLang="zh-CN" sz="1400" b="1" smtClean="0"/>
              <a:t>41.62% </a:t>
            </a:r>
            <a:endParaRPr lang="en-US" altLang="zh-CN" sz="1400" b="1" dirty="0"/>
          </a:p>
        </p:txBody>
      </p:sp>
      <p:grpSp>
        <p:nvGrpSpPr>
          <p:cNvPr id="31797" name="Group 82"/>
          <p:cNvGrpSpPr>
            <a:grpSpLocks/>
          </p:cNvGrpSpPr>
          <p:nvPr/>
        </p:nvGrpSpPr>
        <p:grpSpPr bwMode="auto">
          <a:xfrm>
            <a:off x="1834160" y="2855411"/>
            <a:ext cx="1233488" cy="2255838"/>
            <a:chOff x="716" y="2210"/>
            <a:chExt cx="869" cy="1625"/>
          </a:xfrm>
        </p:grpSpPr>
        <p:sp>
          <p:nvSpPr>
            <p:cNvPr id="31798" name="圆角矩形 123"/>
            <p:cNvSpPr>
              <a:spLocks noChangeArrowheads="1"/>
            </p:cNvSpPr>
            <p:nvPr/>
          </p:nvSpPr>
          <p:spPr bwMode="auto">
            <a:xfrm>
              <a:off x="716" y="3711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Input Image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9" name="圆角矩形 127"/>
            <p:cNvSpPr>
              <a:spLocks noChangeArrowheads="1"/>
            </p:cNvSpPr>
            <p:nvPr/>
          </p:nvSpPr>
          <p:spPr bwMode="auto">
            <a:xfrm>
              <a:off x="717" y="3061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0" name="圆角矩形 128"/>
            <p:cNvSpPr>
              <a:spLocks noChangeArrowheads="1"/>
            </p:cNvSpPr>
            <p:nvPr/>
          </p:nvSpPr>
          <p:spPr bwMode="auto">
            <a:xfrm>
              <a:off x="717" y="2912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1" name="圆角矩形 131"/>
            <p:cNvSpPr>
              <a:spLocks noChangeArrowheads="1"/>
            </p:cNvSpPr>
            <p:nvPr/>
          </p:nvSpPr>
          <p:spPr bwMode="auto">
            <a:xfrm>
              <a:off x="717" y="2556"/>
              <a:ext cx="868" cy="125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 dirty="0">
                  <a:solidFill>
                    <a:srgbClr val="000000"/>
                  </a:solidFill>
                  <a:latin typeface="Calibri" pitchFamily="34" charset="0"/>
                </a:rPr>
                <a:t>Layer 4-1: Full</a:t>
              </a:r>
              <a:endParaRPr lang="zh-CN" altLang="en-US" sz="800" b="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2" name="圆角矩形 132"/>
            <p:cNvSpPr>
              <a:spLocks noChangeArrowheads="1"/>
            </p:cNvSpPr>
            <p:nvPr/>
          </p:nvSpPr>
          <p:spPr bwMode="auto">
            <a:xfrm>
              <a:off x="717" y="2416"/>
              <a:ext cx="868" cy="125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4-2: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3" name="圆角矩形 133"/>
            <p:cNvSpPr>
              <a:spLocks noChangeArrowheads="1"/>
            </p:cNvSpPr>
            <p:nvPr/>
          </p:nvSpPr>
          <p:spPr bwMode="auto">
            <a:xfrm>
              <a:off x="717" y="2210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FCD5B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Softmax Output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4" name="上箭头 134"/>
            <p:cNvSpPr>
              <a:spLocks noChangeArrowheads="1"/>
            </p:cNvSpPr>
            <p:nvPr/>
          </p:nvSpPr>
          <p:spPr bwMode="auto">
            <a:xfrm>
              <a:off x="1088" y="3645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805" name="上箭头 135"/>
            <p:cNvSpPr>
              <a:spLocks noChangeArrowheads="1"/>
            </p:cNvSpPr>
            <p:nvPr/>
          </p:nvSpPr>
          <p:spPr bwMode="auto">
            <a:xfrm>
              <a:off x="1090" y="3427"/>
              <a:ext cx="122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806" name="上箭头 136"/>
            <p:cNvSpPr>
              <a:spLocks noChangeArrowheads="1"/>
            </p:cNvSpPr>
            <p:nvPr/>
          </p:nvSpPr>
          <p:spPr bwMode="auto">
            <a:xfrm>
              <a:off x="1090" y="3201"/>
              <a:ext cx="122" cy="4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807" name="上箭头 138"/>
            <p:cNvSpPr>
              <a:spLocks noChangeArrowheads="1"/>
            </p:cNvSpPr>
            <p:nvPr/>
          </p:nvSpPr>
          <p:spPr bwMode="auto">
            <a:xfrm>
              <a:off x="1090" y="2697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808" name="上箭头 139"/>
            <p:cNvSpPr>
              <a:spLocks noChangeArrowheads="1"/>
            </p:cNvSpPr>
            <p:nvPr/>
          </p:nvSpPr>
          <p:spPr bwMode="auto">
            <a:xfrm>
              <a:off x="1090" y="2350"/>
              <a:ext cx="123" cy="4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809" name="圆角矩形 122"/>
            <p:cNvSpPr>
              <a:spLocks noChangeArrowheads="1"/>
            </p:cNvSpPr>
            <p:nvPr/>
          </p:nvSpPr>
          <p:spPr bwMode="auto">
            <a:xfrm>
              <a:off x="717" y="3502"/>
              <a:ext cx="867" cy="125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0" name="圆角矩形 126"/>
            <p:cNvSpPr>
              <a:spLocks noChangeArrowheads="1"/>
            </p:cNvSpPr>
            <p:nvPr/>
          </p:nvSpPr>
          <p:spPr bwMode="auto">
            <a:xfrm>
              <a:off x="717" y="3276"/>
              <a:ext cx="867" cy="125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1" name="圆角矩形 128"/>
            <p:cNvSpPr>
              <a:spLocks noChangeArrowheads="1"/>
            </p:cNvSpPr>
            <p:nvPr/>
          </p:nvSpPr>
          <p:spPr bwMode="auto">
            <a:xfrm>
              <a:off x="717" y="2763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31776" name="Rectangle 29"/>
          <p:cNvSpPr>
            <a:spLocks noChangeArrowheads="1"/>
          </p:cNvSpPr>
          <p:nvPr/>
        </p:nvSpPr>
        <p:spPr bwMode="auto">
          <a:xfrm>
            <a:off x="3959075" y="5181600"/>
            <a:ext cx="1744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/>
              <a:t>control</a:t>
            </a:r>
            <a:r>
              <a:rPr lang="en-US" altLang="zh-CN" sz="1400" b="1"/>
              <a:t>: </a:t>
            </a:r>
            <a:r>
              <a:rPr lang="en-US" altLang="zh-CN" sz="1400" b="1" smtClean="0"/>
              <a:t>47.41%</a:t>
            </a:r>
            <a:r>
              <a:rPr lang="en-US" altLang="zh-CN" sz="1400" b="1" dirty="0"/>
              <a:t> </a:t>
            </a:r>
            <a:br>
              <a:rPr lang="en-US" altLang="zh-CN" sz="1400" b="1" dirty="0"/>
            </a:br>
            <a:r>
              <a:rPr lang="en-US" altLang="zh-CN" sz="1400" b="1" dirty="0"/>
              <a:t>handheld</a:t>
            </a:r>
            <a:r>
              <a:rPr lang="en-US" altLang="zh-CN" sz="1400" b="1"/>
              <a:t>: </a:t>
            </a:r>
            <a:r>
              <a:rPr lang="en-US" altLang="zh-CN" sz="1400" b="1" smtClean="0"/>
              <a:t>48.02% </a:t>
            </a:r>
            <a:endParaRPr lang="en-US" altLang="zh-CN" sz="1400" b="1" dirty="0"/>
          </a:p>
        </p:txBody>
      </p:sp>
      <p:grpSp>
        <p:nvGrpSpPr>
          <p:cNvPr id="31777" name="Group 81"/>
          <p:cNvGrpSpPr>
            <a:grpSpLocks/>
          </p:cNvGrpSpPr>
          <p:nvPr/>
        </p:nvGrpSpPr>
        <p:grpSpPr bwMode="auto">
          <a:xfrm>
            <a:off x="4218585" y="2175961"/>
            <a:ext cx="1223963" cy="2935288"/>
            <a:chOff x="1908" y="1747"/>
            <a:chExt cx="869" cy="2084"/>
          </a:xfrm>
        </p:grpSpPr>
        <p:sp>
          <p:nvSpPr>
            <p:cNvPr id="31778" name="圆角矩形 123"/>
            <p:cNvSpPr>
              <a:spLocks noChangeArrowheads="1"/>
            </p:cNvSpPr>
            <p:nvPr/>
          </p:nvSpPr>
          <p:spPr bwMode="auto">
            <a:xfrm>
              <a:off x="1908" y="370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Input Image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9" name="圆角矩形 124"/>
            <p:cNvSpPr>
              <a:spLocks noChangeArrowheads="1"/>
            </p:cNvSpPr>
            <p:nvPr/>
          </p:nvSpPr>
          <p:spPr bwMode="auto">
            <a:xfrm>
              <a:off x="1909" y="3501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 dirty="0">
                  <a:solidFill>
                    <a:srgbClr val="000000"/>
                  </a:solidFill>
                  <a:latin typeface="Calibri" pitchFamily="34" charset="0"/>
                </a:rPr>
                <a:t>Layer 1-1: </a:t>
              </a:r>
              <a:r>
                <a:rPr lang="en-US" altLang="zh-CN" sz="800" b="0" dirty="0" err="1">
                  <a:solidFill>
                    <a:srgbClr val="000000"/>
                  </a:solidFill>
                  <a:latin typeface="Calibri" pitchFamily="34" charset="0"/>
                </a:rPr>
                <a:t>Conv</a:t>
              </a:r>
              <a:endParaRPr lang="zh-CN" altLang="en-US" sz="800" b="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0" name="圆角矩形 125"/>
            <p:cNvSpPr>
              <a:spLocks noChangeArrowheads="1"/>
            </p:cNvSpPr>
            <p:nvPr/>
          </p:nvSpPr>
          <p:spPr bwMode="auto">
            <a:xfrm>
              <a:off x="1909" y="3147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1" name="圆角矩形 127"/>
            <p:cNvSpPr>
              <a:spLocks noChangeArrowheads="1"/>
            </p:cNvSpPr>
            <p:nvPr/>
          </p:nvSpPr>
          <p:spPr bwMode="auto">
            <a:xfrm>
              <a:off x="1909" y="2796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2" name="圆角矩形 129"/>
            <p:cNvSpPr>
              <a:spLocks noChangeArrowheads="1"/>
            </p:cNvSpPr>
            <p:nvPr/>
          </p:nvSpPr>
          <p:spPr bwMode="auto">
            <a:xfrm>
              <a:off x="1909" y="2446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3" name="圆角矩形 131"/>
            <p:cNvSpPr>
              <a:spLocks noChangeArrowheads="1"/>
            </p:cNvSpPr>
            <p:nvPr/>
          </p:nvSpPr>
          <p:spPr bwMode="auto">
            <a:xfrm>
              <a:off x="1909" y="2094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5-1: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4" name="圆角矩形 132"/>
            <p:cNvSpPr>
              <a:spLocks noChangeArrowheads="1"/>
            </p:cNvSpPr>
            <p:nvPr/>
          </p:nvSpPr>
          <p:spPr bwMode="auto">
            <a:xfrm>
              <a:off x="1909" y="1953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5-2: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5" name="圆角矩形 133"/>
            <p:cNvSpPr>
              <a:spLocks noChangeArrowheads="1"/>
            </p:cNvSpPr>
            <p:nvPr/>
          </p:nvSpPr>
          <p:spPr bwMode="auto">
            <a:xfrm>
              <a:off x="1909" y="174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FCD5B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Softmax Output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6" name="上箭头 134"/>
            <p:cNvSpPr>
              <a:spLocks noChangeArrowheads="1"/>
            </p:cNvSpPr>
            <p:nvPr/>
          </p:nvSpPr>
          <p:spPr bwMode="auto">
            <a:xfrm>
              <a:off x="2280" y="3641"/>
              <a:ext cx="124" cy="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87" name="上箭头 135"/>
            <p:cNvSpPr>
              <a:spLocks noChangeArrowheads="1"/>
            </p:cNvSpPr>
            <p:nvPr/>
          </p:nvSpPr>
          <p:spPr bwMode="auto">
            <a:xfrm>
              <a:off x="2281" y="3288"/>
              <a:ext cx="123" cy="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88" name="上箭头 136"/>
            <p:cNvSpPr>
              <a:spLocks noChangeArrowheads="1"/>
            </p:cNvSpPr>
            <p:nvPr/>
          </p:nvSpPr>
          <p:spPr bwMode="auto">
            <a:xfrm>
              <a:off x="2281" y="2936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89" name="上箭头 137"/>
            <p:cNvSpPr>
              <a:spLocks noChangeArrowheads="1"/>
            </p:cNvSpPr>
            <p:nvPr/>
          </p:nvSpPr>
          <p:spPr bwMode="auto">
            <a:xfrm>
              <a:off x="2281" y="2586"/>
              <a:ext cx="123" cy="48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90" name="上箭头 138"/>
            <p:cNvSpPr>
              <a:spLocks noChangeArrowheads="1"/>
            </p:cNvSpPr>
            <p:nvPr/>
          </p:nvSpPr>
          <p:spPr bwMode="auto">
            <a:xfrm>
              <a:off x="2281" y="2234"/>
              <a:ext cx="124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91" name="上箭头 139"/>
            <p:cNvSpPr>
              <a:spLocks noChangeArrowheads="1"/>
            </p:cNvSpPr>
            <p:nvPr/>
          </p:nvSpPr>
          <p:spPr bwMode="auto">
            <a:xfrm>
              <a:off x="2281" y="1886"/>
              <a:ext cx="124" cy="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92" name="圆角矩形 122"/>
            <p:cNvSpPr>
              <a:spLocks noChangeArrowheads="1"/>
            </p:cNvSpPr>
            <p:nvPr/>
          </p:nvSpPr>
          <p:spPr bwMode="auto">
            <a:xfrm>
              <a:off x="1909" y="3354"/>
              <a:ext cx="867" cy="125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3" name="圆角矩形 126"/>
            <p:cNvSpPr>
              <a:spLocks noChangeArrowheads="1"/>
            </p:cNvSpPr>
            <p:nvPr/>
          </p:nvSpPr>
          <p:spPr bwMode="auto">
            <a:xfrm>
              <a:off x="1909" y="3001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4" name="圆角矩形 128"/>
            <p:cNvSpPr>
              <a:spLocks noChangeArrowheads="1"/>
            </p:cNvSpPr>
            <p:nvPr/>
          </p:nvSpPr>
          <p:spPr bwMode="auto">
            <a:xfrm>
              <a:off x="1909" y="2651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5" name="圆角矩形 130"/>
            <p:cNvSpPr>
              <a:spLocks noChangeArrowheads="1"/>
            </p:cNvSpPr>
            <p:nvPr/>
          </p:nvSpPr>
          <p:spPr bwMode="auto">
            <a:xfrm>
              <a:off x="1908" y="2302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31749" name="Rectangle 30"/>
          <p:cNvSpPr>
            <a:spLocks noChangeArrowheads="1"/>
          </p:cNvSpPr>
          <p:nvPr/>
        </p:nvSpPr>
        <p:spPr bwMode="auto">
          <a:xfrm>
            <a:off x="6307873" y="5181600"/>
            <a:ext cx="1744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/>
              <a:t>control: </a:t>
            </a:r>
            <a:r>
              <a:rPr lang="en-US" altLang="zh-CN" sz="1400" b="1" dirty="0" smtClean="0"/>
              <a:t>54.76%</a:t>
            </a:r>
            <a:r>
              <a:rPr lang="en-US" altLang="zh-CN" sz="1400" b="1" dirty="0"/>
              <a:t/>
            </a:r>
            <a:br>
              <a:rPr lang="en-US" altLang="zh-CN" sz="1400" b="1" dirty="0"/>
            </a:br>
            <a:r>
              <a:rPr lang="en-US" altLang="zh-CN" sz="1400" b="1" dirty="0"/>
              <a:t>handheld: </a:t>
            </a:r>
            <a:r>
              <a:rPr lang="en-US" altLang="zh-CN" sz="1400" b="1" dirty="0" smtClean="0"/>
              <a:t>56.20% </a:t>
            </a:r>
            <a:endParaRPr lang="en-US" altLang="zh-CN" sz="1400" b="1" dirty="0"/>
          </a:p>
        </p:txBody>
      </p:sp>
      <p:grpSp>
        <p:nvGrpSpPr>
          <p:cNvPr id="31750" name="Group 80"/>
          <p:cNvGrpSpPr>
            <a:grpSpLocks/>
          </p:cNvGrpSpPr>
          <p:nvPr/>
        </p:nvGrpSpPr>
        <p:grpSpPr bwMode="auto">
          <a:xfrm>
            <a:off x="6571260" y="925011"/>
            <a:ext cx="1217612" cy="4186238"/>
            <a:chOff x="3161" y="847"/>
            <a:chExt cx="868" cy="2984"/>
          </a:xfrm>
        </p:grpSpPr>
        <p:sp>
          <p:nvSpPr>
            <p:cNvPr id="31751" name="圆角矩形 122"/>
            <p:cNvSpPr>
              <a:spLocks noChangeArrowheads="1"/>
            </p:cNvSpPr>
            <p:nvPr/>
          </p:nvSpPr>
          <p:spPr bwMode="auto">
            <a:xfrm>
              <a:off x="3162" y="3360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1-2: Conv 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2" name="圆角矩形 123"/>
            <p:cNvSpPr>
              <a:spLocks noChangeArrowheads="1"/>
            </p:cNvSpPr>
            <p:nvPr/>
          </p:nvSpPr>
          <p:spPr bwMode="auto">
            <a:xfrm>
              <a:off x="3161" y="370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Input Image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3" name="圆角矩形 124"/>
            <p:cNvSpPr>
              <a:spLocks noChangeArrowheads="1"/>
            </p:cNvSpPr>
            <p:nvPr/>
          </p:nvSpPr>
          <p:spPr bwMode="auto">
            <a:xfrm>
              <a:off x="3162" y="3501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 dirty="0">
                  <a:solidFill>
                    <a:srgbClr val="000000"/>
                  </a:solidFill>
                  <a:latin typeface="Calibri" pitchFamily="34" charset="0"/>
                </a:rPr>
                <a:t>Layer 1-1: </a:t>
              </a:r>
              <a:r>
                <a:rPr lang="en-US" altLang="zh-CN" sz="800" b="0" dirty="0" err="1">
                  <a:solidFill>
                    <a:srgbClr val="000000"/>
                  </a:solidFill>
                  <a:latin typeface="Calibri" pitchFamily="34" charset="0"/>
                </a:rPr>
                <a:t>Conv</a:t>
              </a:r>
              <a:endParaRPr lang="zh-CN" altLang="en-US" sz="800" b="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4" name="圆角矩形 125"/>
            <p:cNvSpPr>
              <a:spLocks noChangeArrowheads="1"/>
            </p:cNvSpPr>
            <p:nvPr/>
          </p:nvSpPr>
          <p:spPr bwMode="auto">
            <a:xfrm>
              <a:off x="3162" y="3012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5" name="圆角矩形 126"/>
            <p:cNvSpPr>
              <a:spLocks noChangeArrowheads="1"/>
            </p:cNvSpPr>
            <p:nvPr/>
          </p:nvSpPr>
          <p:spPr bwMode="auto">
            <a:xfrm>
              <a:off x="3162" y="2873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2-2: Conv 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6" name="圆角矩形 127"/>
            <p:cNvSpPr>
              <a:spLocks noChangeArrowheads="1"/>
            </p:cNvSpPr>
            <p:nvPr/>
          </p:nvSpPr>
          <p:spPr bwMode="auto">
            <a:xfrm>
              <a:off x="3162" y="2526"/>
              <a:ext cx="867" cy="122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7" name="圆角矩形 128"/>
            <p:cNvSpPr>
              <a:spLocks noChangeArrowheads="1"/>
            </p:cNvSpPr>
            <p:nvPr/>
          </p:nvSpPr>
          <p:spPr bwMode="auto">
            <a:xfrm>
              <a:off x="3162" y="2386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8" name="圆角矩形 129"/>
            <p:cNvSpPr>
              <a:spLocks noChangeArrowheads="1"/>
            </p:cNvSpPr>
            <p:nvPr/>
          </p:nvSpPr>
          <p:spPr bwMode="auto">
            <a:xfrm>
              <a:off x="3161" y="2041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9" name="圆角矩形 130"/>
            <p:cNvSpPr>
              <a:spLocks noChangeArrowheads="1"/>
            </p:cNvSpPr>
            <p:nvPr/>
          </p:nvSpPr>
          <p:spPr bwMode="auto">
            <a:xfrm>
              <a:off x="3161" y="1901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0" name="圆角矩形 131"/>
            <p:cNvSpPr>
              <a:spLocks noChangeArrowheads="1"/>
            </p:cNvSpPr>
            <p:nvPr/>
          </p:nvSpPr>
          <p:spPr bwMode="auto">
            <a:xfrm>
              <a:off x="3161" y="1194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6-1: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1" name="圆角矩形 132"/>
            <p:cNvSpPr>
              <a:spLocks noChangeArrowheads="1"/>
            </p:cNvSpPr>
            <p:nvPr/>
          </p:nvSpPr>
          <p:spPr bwMode="auto">
            <a:xfrm>
              <a:off x="3161" y="1053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B7DEE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6-2: Full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2" name="圆角矩形 133"/>
            <p:cNvSpPr>
              <a:spLocks noChangeArrowheads="1"/>
            </p:cNvSpPr>
            <p:nvPr/>
          </p:nvSpPr>
          <p:spPr bwMode="auto">
            <a:xfrm>
              <a:off x="3161" y="847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FCD5B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Softmax Output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3" name="上箭头 134"/>
            <p:cNvSpPr>
              <a:spLocks noChangeArrowheads="1"/>
            </p:cNvSpPr>
            <p:nvPr/>
          </p:nvSpPr>
          <p:spPr bwMode="auto">
            <a:xfrm>
              <a:off x="3533" y="3641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4" name="上箭头 135"/>
            <p:cNvSpPr>
              <a:spLocks noChangeArrowheads="1"/>
            </p:cNvSpPr>
            <p:nvPr/>
          </p:nvSpPr>
          <p:spPr bwMode="auto">
            <a:xfrm>
              <a:off x="3534" y="3153"/>
              <a:ext cx="122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5" name="上箭头 136"/>
            <p:cNvSpPr>
              <a:spLocks noChangeArrowheads="1"/>
            </p:cNvSpPr>
            <p:nvPr/>
          </p:nvSpPr>
          <p:spPr bwMode="auto">
            <a:xfrm>
              <a:off x="3534" y="2665"/>
              <a:ext cx="122" cy="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6" name="上箭头 137"/>
            <p:cNvSpPr>
              <a:spLocks noChangeArrowheads="1"/>
            </p:cNvSpPr>
            <p:nvPr/>
          </p:nvSpPr>
          <p:spPr bwMode="auto">
            <a:xfrm>
              <a:off x="3534" y="2180"/>
              <a:ext cx="122" cy="4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7" name="上箭头 138"/>
            <p:cNvSpPr>
              <a:spLocks noChangeArrowheads="1"/>
            </p:cNvSpPr>
            <p:nvPr/>
          </p:nvSpPr>
          <p:spPr bwMode="auto">
            <a:xfrm>
              <a:off x="3533" y="1695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8" name="上箭头 139"/>
            <p:cNvSpPr>
              <a:spLocks noChangeArrowheads="1"/>
            </p:cNvSpPr>
            <p:nvPr/>
          </p:nvSpPr>
          <p:spPr bwMode="auto">
            <a:xfrm>
              <a:off x="3533" y="986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69" name="圆角矩形 122"/>
            <p:cNvSpPr>
              <a:spLocks noChangeArrowheads="1"/>
            </p:cNvSpPr>
            <p:nvPr/>
          </p:nvSpPr>
          <p:spPr bwMode="auto">
            <a:xfrm>
              <a:off x="3162" y="3219"/>
              <a:ext cx="867" cy="126"/>
            </a:xfrm>
            <a:prstGeom prst="roundRect">
              <a:avLst>
                <a:gd name="adj" fmla="val 16667"/>
              </a:avLst>
            </a:prstGeom>
            <a:solidFill>
              <a:srgbClr val="B9CDE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1-3: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0" name="圆角矩形 126"/>
            <p:cNvSpPr>
              <a:spLocks noChangeArrowheads="1"/>
            </p:cNvSpPr>
            <p:nvPr/>
          </p:nvSpPr>
          <p:spPr bwMode="auto">
            <a:xfrm>
              <a:off x="3162" y="2732"/>
              <a:ext cx="867" cy="123"/>
            </a:xfrm>
            <a:prstGeom prst="roundRect">
              <a:avLst>
                <a:gd name="adj" fmla="val 16667"/>
              </a:avLst>
            </a:prstGeom>
            <a:solidFill>
              <a:srgbClr val="E6B9B8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2-3: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1" name="圆角矩形 128"/>
            <p:cNvSpPr>
              <a:spLocks noChangeArrowheads="1"/>
            </p:cNvSpPr>
            <p:nvPr/>
          </p:nvSpPr>
          <p:spPr bwMode="auto">
            <a:xfrm>
              <a:off x="3162" y="2246"/>
              <a:ext cx="867" cy="124"/>
            </a:xfrm>
            <a:prstGeom prst="roundRect">
              <a:avLst>
                <a:gd name="adj" fmla="val 16667"/>
              </a:avLst>
            </a:prstGeom>
            <a:solidFill>
              <a:srgbClr val="D7E4BD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3-3: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2" name="圆角矩形 130"/>
            <p:cNvSpPr>
              <a:spLocks noChangeArrowheads="1"/>
            </p:cNvSpPr>
            <p:nvPr/>
          </p:nvSpPr>
          <p:spPr bwMode="auto">
            <a:xfrm>
              <a:off x="3161" y="1761"/>
              <a:ext cx="868" cy="122"/>
            </a:xfrm>
            <a:prstGeom prst="roundRect">
              <a:avLst>
                <a:gd name="adj" fmla="val 16667"/>
              </a:avLst>
            </a:prstGeom>
            <a:solidFill>
              <a:srgbClr val="CCC1DA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4-3: Conv + Pool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3" name="圆角矩形 129"/>
            <p:cNvSpPr>
              <a:spLocks noChangeArrowheads="1"/>
            </p:cNvSpPr>
            <p:nvPr/>
          </p:nvSpPr>
          <p:spPr bwMode="auto">
            <a:xfrm>
              <a:off x="3161" y="1551"/>
              <a:ext cx="868" cy="124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5-1: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4" name="上箭头 138"/>
            <p:cNvSpPr>
              <a:spLocks noChangeArrowheads="1"/>
            </p:cNvSpPr>
            <p:nvPr/>
          </p:nvSpPr>
          <p:spPr bwMode="auto">
            <a:xfrm>
              <a:off x="3533" y="1339"/>
              <a:ext cx="123" cy="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800" b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1775" name="圆角矩形 130"/>
            <p:cNvSpPr>
              <a:spLocks noChangeArrowheads="1"/>
            </p:cNvSpPr>
            <p:nvPr/>
          </p:nvSpPr>
          <p:spPr bwMode="auto">
            <a:xfrm>
              <a:off x="3161" y="1406"/>
              <a:ext cx="868" cy="123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800" b="0">
                  <a:solidFill>
                    <a:srgbClr val="000000"/>
                  </a:solidFill>
                  <a:latin typeface="Calibri" pitchFamily="34" charset="0"/>
                </a:rPr>
                <a:t>Layer 5-2: Conv</a:t>
              </a:r>
              <a:endParaRPr lang="zh-CN" altLang="en-US" sz="800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71" name="Rectangle 28"/>
          <p:cNvSpPr>
            <a:spLocks noChangeArrowheads="1"/>
          </p:cNvSpPr>
          <p:nvPr/>
        </p:nvSpPr>
        <p:spPr bwMode="auto">
          <a:xfrm>
            <a:off x="1549104" y="6106180"/>
            <a:ext cx="18149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/>
              <a:t>control</a:t>
            </a:r>
            <a:r>
              <a:rPr lang="zh-CN" altLang="en-US" sz="1400" b="1" smtClean="0"/>
              <a:t>：</a:t>
            </a:r>
            <a:r>
              <a:rPr lang="en-US" altLang="zh-CN" sz="1400" b="1" smtClean="0">
                <a:solidFill>
                  <a:schemeClr val="dk1"/>
                </a:solidFill>
              </a:rPr>
              <a:t>46.61</a:t>
            </a:r>
            <a:r>
              <a:rPr lang="en-US" altLang="zh-CN" sz="1400" b="1" smtClean="0"/>
              <a:t>%</a:t>
            </a:r>
            <a:r>
              <a:rPr lang="zh-CN" altLang="en-US" sz="1400" b="1" smtClean="0"/>
              <a:t>，</a:t>
            </a:r>
            <a:endParaRPr lang="zh-CN" altLang="en-US" sz="1400" b="1" dirty="0"/>
          </a:p>
          <a:p>
            <a:pPr algn="ctr"/>
            <a:r>
              <a:rPr lang="en-US" altLang="zh-CN" sz="1400" b="1" dirty="0"/>
              <a:t>handheld</a:t>
            </a:r>
            <a:r>
              <a:rPr lang="zh-CN" altLang="en-US" sz="1400" b="1" smtClean="0"/>
              <a:t>：</a:t>
            </a:r>
            <a:r>
              <a:rPr lang="en-US" altLang="zh-CN" sz="1400" b="1" smtClean="0">
                <a:solidFill>
                  <a:schemeClr val="dk1"/>
                </a:solidFill>
              </a:rPr>
              <a:t>46.23</a:t>
            </a:r>
            <a:r>
              <a:rPr lang="en-US" altLang="zh-CN" sz="1400" b="1" smtClean="0"/>
              <a:t>% </a:t>
            </a:r>
            <a:endParaRPr lang="en-US" altLang="zh-CN" sz="1400" b="1" dirty="0"/>
          </a:p>
        </p:txBody>
      </p:sp>
      <p:sp>
        <p:nvSpPr>
          <p:cNvPr id="2" name="矩形 1"/>
          <p:cNvSpPr/>
          <p:nvPr/>
        </p:nvSpPr>
        <p:spPr>
          <a:xfrm>
            <a:off x="893549" y="5726668"/>
            <a:ext cx="335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DCNN + HERML (set models)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3" name="Rectangle 28"/>
          <p:cNvSpPr>
            <a:spLocks noChangeArrowheads="1"/>
          </p:cNvSpPr>
          <p:nvPr/>
        </p:nvSpPr>
        <p:spPr bwMode="auto">
          <a:xfrm>
            <a:off x="3923809" y="6106180"/>
            <a:ext cx="18149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/>
              <a:t>control</a:t>
            </a:r>
            <a:r>
              <a:rPr lang="zh-CN" altLang="en-US" sz="1400" b="1" dirty="0" smtClean="0"/>
              <a:t>：</a:t>
            </a:r>
            <a:r>
              <a:rPr lang="zh-CN" altLang="en-US" sz="1400" b="1"/>
              <a:t> </a:t>
            </a:r>
            <a:r>
              <a:rPr lang="en-US" altLang="zh-CN" sz="1400" b="1" smtClean="0"/>
              <a:t>56.20%</a:t>
            </a:r>
            <a:r>
              <a:rPr lang="zh-CN" altLang="en-US" sz="1400" b="1" smtClean="0"/>
              <a:t>，</a:t>
            </a:r>
            <a:endParaRPr lang="zh-CN" altLang="en-US" sz="1400" b="1" dirty="0"/>
          </a:p>
          <a:p>
            <a:pPr algn="ctr"/>
            <a:r>
              <a:rPr lang="en-US" altLang="zh-CN" sz="1400" b="1" dirty="0"/>
              <a:t>handheld</a:t>
            </a:r>
            <a:r>
              <a:rPr lang="zh-CN" altLang="en-US" sz="1400" b="1" smtClean="0"/>
              <a:t>：</a:t>
            </a:r>
            <a:r>
              <a:rPr lang="en-US" altLang="zh-CN" sz="1400" b="1" smtClean="0"/>
              <a:t>54.41% </a:t>
            </a:r>
            <a:endParaRPr lang="en-US" altLang="zh-CN" sz="1400" b="1" dirty="0"/>
          </a:p>
        </p:txBody>
      </p:sp>
      <p:sp>
        <p:nvSpPr>
          <p:cNvPr id="74" name="Rectangle 28"/>
          <p:cNvSpPr>
            <a:spLocks noChangeArrowheads="1"/>
          </p:cNvSpPr>
          <p:nvPr/>
        </p:nvSpPr>
        <p:spPr bwMode="auto">
          <a:xfrm>
            <a:off x="6324476" y="6106180"/>
            <a:ext cx="18149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00FF"/>
                </a:solidFill>
              </a:rPr>
              <a:t>control</a:t>
            </a:r>
            <a:r>
              <a:rPr lang="zh-CN" altLang="en-US" sz="1400" b="1" dirty="0" smtClean="0">
                <a:solidFill>
                  <a:srgbClr val="0000FF"/>
                </a:solidFill>
              </a:rPr>
              <a:t>：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58.63%</a:t>
            </a:r>
            <a:r>
              <a:rPr lang="zh-CN" altLang="en-US" sz="1400" b="1" dirty="0" smtClean="0">
                <a:solidFill>
                  <a:srgbClr val="0000FF"/>
                </a:solidFill>
              </a:rPr>
              <a:t>，</a:t>
            </a:r>
            <a:endParaRPr lang="zh-CN" altLang="en-US" sz="1400" b="1" dirty="0">
              <a:solidFill>
                <a:srgbClr val="0000FF"/>
              </a:solidFill>
            </a:endParaRPr>
          </a:p>
          <a:p>
            <a:pPr algn="ctr"/>
            <a:r>
              <a:rPr lang="en-US" altLang="zh-CN" sz="1400" b="1" dirty="0" smtClean="0">
                <a:solidFill>
                  <a:srgbClr val="0000FF"/>
                </a:solidFill>
              </a:rPr>
              <a:t>handheld</a:t>
            </a:r>
            <a:r>
              <a:rPr lang="zh-CN" altLang="en-US" sz="1400" b="1" dirty="0" smtClean="0">
                <a:solidFill>
                  <a:srgbClr val="0000FF"/>
                </a:solidFill>
              </a:rPr>
              <a:t>：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59.14% </a:t>
            </a:r>
            <a:endParaRPr lang="en-US" altLang="zh-CN" sz="1400" b="1" dirty="0">
              <a:solidFill>
                <a:srgbClr val="0000FF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947057" y="5715000"/>
            <a:ext cx="7968343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矩形 76"/>
          <p:cNvSpPr/>
          <p:nvPr/>
        </p:nvSpPr>
        <p:spPr>
          <a:xfrm>
            <a:off x="876526" y="2113327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DCNN for single frame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3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Primary Results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Image features</a:t>
            </a:r>
          </a:p>
          <a:p>
            <a:pPr lvl="1"/>
            <a:r>
              <a:rPr lang="en-US" altLang="zh-CN" dirty="0" smtClean="0"/>
              <a:t>HOG &lt; Dense SIFT &lt;&lt; </a:t>
            </a:r>
            <a:r>
              <a:rPr lang="en-US" altLang="zh-CN" dirty="0" smtClean="0">
                <a:solidFill>
                  <a:srgbClr val="0000FF"/>
                </a:solidFill>
              </a:rPr>
              <a:t>DCNN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070800"/>
              </p:ext>
            </p:extLst>
          </p:nvPr>
        </p:nvGraphicFramePr>
        <p:xfrm>
          <a:off x="1099815" y="2841807"/>
          <a:ext cx="7624883" cy="10458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1203"/>
                <a:gridCol w="1097280"/>
                <a:gridCol w="1097280"/>
                <a:gridCol w="1097280"/>
                <a:gridCol w="1097280"/>
                <a:gridCol w="1097280"/>
                <a:gridCol w="1097280"/>
              </a:tblGrid>
              <a:tr h="37024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b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Symbol" pitchFamily="18" charset="2"/>
                        </a:rPr>
                        <a:t>HOG</a:t>
                      </a:r>
                      <a:endParaRPr kumimoji="0" lang="zh-CN" altLang="en-US" sz="16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dirty="0" smtClean="0"/>
                        <a:t>Dense SIFT</a:t>
                      </a:r>
                      <a:endParaRPr kumimoji="0" lang="zh-CN" altLang="en-US" sz="16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kumimoji="0" lang="zh-CN" altLang="en-US" sz="16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b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DCNN</a:t>
                      </a:r>
                      <a:endParaRPr kumimoji="0" lang="zh-CN" altLang="en-US" sz="16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60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Handheld</a:t>
                      </a:r>
                      <a:endParaRPr kumimoji="0" lang="zh-CN" altLang="en-US" sz="160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zh-CN" sz="1400" b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HERML</a:t>
                      </a:r>
                      <a:endParaRPr kumimoji="0" lang="zh-CN" altLang="en-US" sz="14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dirty="0" smtClean="0"/>
                        <a:t>25.26</a:t>
                      </a:r>
                      <a:endParaRPr kumimoji="0" lang="zh-CN" altLang="en-US" sz="14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dirty="0" smtClean="0"/>
                        <a:t>19.28</a:t>
                      </a:r>
                      <a:endParaRPr kumimoji="0" lang="en-US" altLang="zh-CN" sz="14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33.82</a:t>
                      </a:r>
                      <a:endParaRPr kumimoji="0" lang="en-US" altLang="zh-CN" sz="14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 smtClean="0">
                          <a:solidFill>
                            <a:schemeClr val="tx1"/>
                          </a:solidFill>
                        </a:rPr>
                        <a:t>28.93</a:t>
                      </a:r>
                      <a:endParaRPr kumimoji="0" lang="en-US" altLang="zh-CN" sz="1400" b="1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58.63</a:t>
                      </a:r>
                      <a:endParaRPr lang="en-US" altLang="zh-CN" sz="1400" b="1" kern="1200" baseline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59.14</a:t>
                      </a:r>
                      <a:endParaRPr lang="en-US" altLang="zh-CN" sz="1400" b="1" kern="1200" baseline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5" r="18585"/>
          <a:stretch/>
        </p:blipFill>
        <p:spPr bwMode="auto">
          <a:xfrm>
            <a:off x="1094309" y="4576730"/>
            <a:ext cx="4293479" cy="165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157064" y="5405129"/>
            <a:ext cx="4293479" cy="2602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0543" y="4611931"/>
            <a:ext cx="2776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/>
              <a:t>*Exp.1 is handheld exp. Table from [</a:t>
            </a:r>
            <a:r>
              <a:rPr lang="en-US" altLang="zh-CN" b="0" dirty="0" err="1"/>
              <a:t>Beveridge</a:t>
            </a:r>
            <a:r>
              <a:rPr lang="en-US" altLang="zh-CN" b="0" dirty="0"/>
              <a:t>, </a:t>
            </a:r>
            <a:r>
              <a:rPr lang="en-US" altLang="zh-CN" b="0" dirty="0" smtClean="0"/>
              <a:t>IJCB’14]</a:t>
            </a: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11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CNN (+big data) for feature learning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cs"/>
              </a:rPr>
              <a:t>EmotioW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 2014 challenge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FG2015 video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cs typeface="+mn-cs"/>
              </a:rPr>
              <a:t>FR challenge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cs"/>
            </a:endParaRPr>
          </a:p>
          <a:p>
            <a:r>
              <a:rPr lang="en-US" altLang="zh-CN" dirty="0" smtClean="0">
                <a:solidFill>
                  <a:srgbClr val="0000FF"/>
                </a:solidFill>
              </a:rPr>
              <a:t>Deep learning for nonlinear regression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DAE for Face Alignment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DAE for pose normalization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38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CNN (+big data) for feature learning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cs"/>
              </a:rPr>
              <a:t>EmotioW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 2014 challenge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FG2015 video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cs typeface="+mn-cs"/>
              </a:rPr>
              <a:t>FR challenge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cs"/>
            </a:endParaRPr>
          </a:p>
          <a:p>
            <a:r>
              <a:rPr lang="en-US" altLang="zh-CN" dirty="0" smtClean="0"/>
              <a:t>Deep learning for nonlinear regression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Coarse-to-Fine Auto-Encoder Networks (CFAN</a:t>
            </a:r>
            <a:r>
              <a:rPr lang="en-US" altLang="zh-CN" dirty="0" smtClean="0">
                <a:solidFill>
                  <a:srgbClr val="0000FF"/>
                </a:solidFill>
              </a:rPr>
              <a:t>) for </a:t>
            </a:r>
            <a:r>
              <a:rPr lang="en-US" altLang="zh-CN" dirty="0">
                <a:solidFill>
                  <a:srgbClr val="0000FF"/>
                </a:solidFill>
              </a:rPr>
              <a:t>Real-Time Face </a:t>
            </a:r>
            <a:r>
              <a:rPr lang="en-US" altLang="zh-CN" dirty="0" smtClean="0">
                <a:solidFill>
                  <a:srgbClr val="0000FF"/>
                </a:solidFill>
              </a:rPr>
              <a:t>Alignment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pose normalization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838200" y="6197025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/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J. Zhang</a:t>
            </a:r>
            <a:r>
              <a:rPr lang="en-US" altLang="zh-CN" sz="1600" b="1" dirty="0">
                <a:solidFill>
                  <a:srgbClr val="008000"/>
                </a:solidFill>
                <a:latin typeface="+mj-lt"/>
              </a:rPr>
              <a:t>, </a:t>
            </a:r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S. Shan</a:t>
            </a:r>
            <a:r>
              <a:rPr lang="en-US" altLang="zh-CN" sz="1600" b="1" dirty="0">
                <a:solidFill>
                  <a:srgbClr val="008000"/>
                </a:solidFill>
                <a:latin typeface="+mj-lt"/>
              </a:rPr>
              <a:t>, </a:t>
            </a:r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M. Kan</a:t>
            </a:r>
            <a:r>
              <a:rPr lang="en-US" altLang="zh-CN" sz="1600" b="1" dirty="0">
                <a:solidFill>
                  <a:srgbClr val="008000"/>
                </a:solidFill>
                <a:latin typeface="+mj-lt"/>
              </a:rPr>
              <a:t>, </a:t>
            </a:r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X. Chen. </a:t>
            </a:r>
            <a:r>
              <a:rPr lang="en-US" altLang="zh-CN" sz="1600" b="1" dirty="0">
                <a:solidFill>
                  <a:srgbClr val="008000"/>
                </a:solidFill>
                <a:latin typeface="+mj-lt"/>
              </a:rPr>
              <a:t>Coarse-to-Fine Auto-Encoder Networks (CFAN) for Real-Time Face </a:t>
            </a:r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Alignment.</a:t>
            </a:r>
            <a:r>
              <a:rPr lang="zh-CN" altLang="en-US" sz="1600" b="1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altLang="zh-CN" sz="1600" b="1" dirty="0" smtClean="0">
                <a:solidFill>
                  <a:srgbClr val="008000"/>
                </a:solidFill>
                <a:latin typeface="+mj-lt"/>
              </a:rPr>
              <a:t>ECCV2014 (oral)</a:t>
            </a:r>
            <a:endParaRPr lang="en-US" altLang="zh-CN" sz="16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4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Face Alignment</a:t>
            </a:r>
          </a:p>
          <a:p>
            <a:pPr lvl="1"/>
            <a:r>
              <a:rPr lang="en-US" altLang="zh-CN" dirty="0" smtClean="0"/>
              <a:t>Predict facial landmarks from detected face</a:t>
            </a: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31C6B7-916C-47F3-80AA-E9D9D4647FEE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8" name="Picture 6" descr="J:\database\FA\lfpw\testset_crop160x160_68pts\image_00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70" y="269596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4155709" y="2599957"/>
            <a:ext cx="575551" cy="1925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795309" y="2695965"/>
            <a:ext cx="1524000" cy="1524000"/>
            <a:chOff x="1821627" y="1631579"/>
            <a:chExt cx="1524000" cy="1524000"/>
          </a:xfrm>
        </p:grpSpPr>
        <p:pic>
          <p:nvPicPr>
            <p:cNvPr id="14" name="Picture 5" descr="J:\database\FA\lfpw\testset_crop160x160\image_00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7" y="1631579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2000919" y="1828799"/>
              <a:ext cx="1137600" cy="11359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95309" y="4343400"/>
            <a:ext cx="168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Detected face region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430666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Facial landmarks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=(x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2893185"/>
            <a:ext cx="1295400" cy="381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Goal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0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"/>
    </mc:Choice>
    <mc:Fallback xmlns="">
      <p:transition spd="slow" advTm="6921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Face Alignment</a:t>
            </a:r>
          </a:p>
          <a:p>
            <a:pPr lvl="1"/>
            <a:r>
              <a:rPr lang="en-US" altLang="zh-CN" dirty="0" smtClean="0"/>
              <a:t>Predict facial landmarks from detected face</a:t>
            </a:r>
          </a:p>
        </p:txBody>
      </p:sp>
      <p:pic>
        <p:nvPicPr>
          <p:cNvPr id="8" name="Picture 6" descr="J:\database\FA\lfpw\testset_crop160x160_68pts\image_00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70" y="269596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4155709" y="2599957"/>
            <a:ext cx="575551" cy="1925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795309" y="2695965"/>
            <a:ext cx="1524000" cy="1524000"/>
            <a:chOff x="1821627" y="1631579"/>
            <a:chExt cx="1524000" cy="1524000"/>
          </a:xfrm>
        </p:grpSpPr>
        <p:pic>
          <p:nvPicPr>
            <p:cNvPr id="14" name="Picture 5" descr="J:\database\FA\lfpw\testset_crop160x160\image_00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627" y="1631579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2000919" y="1828799"/>
              <a:ext cx="1137600" cy="11359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95309" y="4343400"/>
            <a:ext cx="168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Detected face region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9200" y="430666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Facial landmarks</a:t>
            </a:r>
          </a:p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=(x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186100" y="5322995"/>
                <a:ext cx="5229000" cy="475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𝑯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𝑰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𝑰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𝒘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𝒉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𝑳</m:t>
                        </m:r>
                      </m:sup>
                    </m:sSup>
                  </m:oMath>
                </a14:m>
                <a:r>
                  <a:rPr lang="en-US" altLang="zh-CN" sz="2400" b="1" dirty="0" smtClean="0">
                    <a:solidFill>
                      <a:srgbClr val="0000FF"/>
                    </a:solidFill>
                  </a:rPr>
                  <a:t>, </a:t>
                </a:r>
                <a:endParaRPr lang="en-US" altLang="zh-CN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00" y="5322995"/>
                <a:ext cx="5229000" cy="475579"/>
              </a:xfrm>
              <a:prstGeom prst="rect">
                <a:avLst/>
              </a:prstGeom>
              <a:blipFill rotWithShape="1">
                <a:blip r:embed="rId5"/>
                <a:stretch>
                  <a:fillRect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733800" y="2893185"/>
            <a:ext cx="1295400" cy="381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Goal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6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"/>
    </mc:Choice>
    <mc:Fallback xmlns="">
      <p:transition spd="slow" advTm="6921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8316912" cy="5095875"/>
          </a:xfrm>
        </p:spPr>
        <p:txBody>
          <a:bodyPr/>
          <a:lstStyle/>
          <a:p>
            <a:r>
              <a:rPr lang="en-US" altLang="zh-CN" dirty="0" smtClean="0"/>
              <a:t>H: a complex nonlinear mapping</a:t>
            </a:r>
          </a:p>
          <a:p>
            <a:pPr lvl="1"/>
            <a:r>
              <a:rPr lang="en-US" altLang="zh-CN" dirty="0" smtClean="0"/>
              <a:t>Large appearance &amp; shape variations</a:t>
            </a:r>
          </a:p>
          <a:p>
            <a:pPr lvl="2"/>
            <a:r>
              <a:rPr lang="en-US" altLang="zh-CN" dirty="0"/>
              <a:t>H</a:t>
            </a:r>
            <a:r>
              <a:rPr lang="en-US" altLang="zh-CN" dirty="0" smtClean="0"/>
              <a:t>ead pose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xpressions</a:t>
            </a:r>
          </a:p>
          <a:p>
            <a:pPr lvl="2"/>
            <a:r>
              <a:rPr lang="en-US" altLang="zh-CN" dirty="0"/>
              <a:t>I</a:t>
            </a:r>
            <a:r>
              <a:rPr lang="en-US" altLang="zh-CN" dirty="0" smtClean="0"/>
              <a:t>llumination</a:t>
            </a:r>
          </a:p>
          <a:p>
            <a:pPr lvl="2"/>
            <a:r>
              <a:rPr lang="en-US" altLang="zh-CN" dirty="0" smtClean="0"/>
              <a:t>Partial occlusion</a:t>
            </a:r>
            <a:endParaRPr lang="zh-CN" altLang="en-US" dirty="0"/>
          </a:p>
        </p:txBody>
      </p:sp>
      <p:pic>
        <p:nvPicPr>
          <p:cNvPr id="8" name="Picture 10" descr="J:\database\FA\helen\testset_crop160x160\helen_test_3213143311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33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J:\database\FA\helen\testset_crop160x160\helen_test_3252000476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27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J:\database\FA\helen\testset_crop160x160\helen_test_3253427659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09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J:\database\FA\lfpw\testset_crop160x160\image_007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24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J:\database\FA\helen\testset_crop160x160_68pts\helen_test_3213143311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33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J:\database\FA\helen\testset_crop160x160_68pts\helen_test_3252000476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27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J:\database\FA\helen\testset_crop160x160_68pts\helen_test_3253427659_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09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7" descr="J:\database\FA\lfpw\testset_crop160x160_68pts\image_007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24" y="449639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25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8"/>
    </mc:Choice>
    <mc:Fallback xmlns="">
      <p:transition spd="slow" advTm="18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Historical Perspective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27088" y="1347788"/>
            <a:ext cx="8088312" cy="5095875"/>
          </a:xfrm>
        </p:spPr>
        <p:txBody>
          <a:bodyPr/>
          <a:lstStyle/>
          <a:p>
            <a:r>
              <a:rPr lang="en-US" altLang="zh-CN" sz="2800" dirty="0" smtClean="0"/>
              <a:t>History of face recognition is that of benchmarking databases and protocols!!</a:t>
            </a:r>
          </a:p>
          <a:p>
            <a:r>
              <a:rPr lang="en-US" altLang="zh-CN" sz="2800" dirty="0" smtClean="0"/>
              <a:t>Milestones</a:t>
            </a:r>
          </a:p>
          <a:p>
            <a:pPr lvl="1"/>
            <a:r>
              <a:rPr lang="en-US" altLang="zh-CN" sz="2400" dirty="0" smtClean="0"/>
              <a:t>ORL, </a:t>
            </a:r>
            <a:r>
              <a:rPr lang="en-US" altLang="zh-CN" sz="2400" dirty="0"/>
              <a:t>Extended Yale </a:t>
            </a:r>
            <a:r>
              <a:rPr lang="en-US" altLang="zh-CN" sz="2400" dirty="0" smtClean="0"/>
              <a:t>B: 1990~2012 (&lt;50 persons)</a:t>
            </a:r>
          </a:p>
          <a:p>
            <a:pPr lvl="2"/>
            <a:r>
              <a:rPr lang="en-US" altLang="zh-CN" sz="2000" dirty="0" smtClean="0"/>
              <a:t>Identification rate: 95%~99%</a:t>
            </a:r>
          </a:p>
          <a:p>
            <a:pPr lvl="1"/>
            <a:r>
              <a:rPr lang="en-US" altLang="zh-CN" sz="2400" dirty="0" smtClean="0"/>
              <a:t>FERET: 1994~2010 (1196 persons, 2~5 </a:t>
            </a:r>
            <a:r>
              <a:rPr lang="en-US" altLang="zh-CN" sz="2400" dirty="0" err="1" smtClean="0"/>
              <a:t>ipp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en-US" altLang="zh-CN" sz="2000" dirty="0" smtClean="0"/>
              <a:t>Identification rate: 94% (for </a:t>
            </a:r>
            <a:r>
              <a:rPr lang="en-US" altLang="zh-CN" sz="2000" dirty="0" err="1" smtClean="0"/>
              <a:t>Dup.I</a:t>
            </a:r>
            <a:r>
              <a:rPr lang="en-US" altLang="zh-CN" sz="2000" dirty="0" smtClean="0"/>
              <a:t> and </a:t>
            </a:r>
            <a:r>
              <a:rPr lang="en-US" altLang="zh-CN" sz="2000" dirty="0" err="1" smtClean="0"/>
              <a:t>Dup.II</a:t>
            </a:r>
            <a:r>
              <a:rPr lang="en-US" altLang="zh-CN" sz="2000" dirty="0" smtClean="0"/>
              <a:t>)</a:t>
            </a:r>
          </a:p>
          <a:p>
            <a:pPr lvl="1"/>
            <a:r>
              <a:rPr lang="en-US" altLang="zh-CN" sz="2400" dirty="0" smtClean="0"/>
              <a:t>FRGC v2.0: 2004~2012 (~500 subjects, &gt;50ipp)</a:t>
            </a:r>
          </a:p>
          <a:p>
            <a:pPr lvl="2"/>
            <a:r>
              <a:rPr lang="en-US" altLang="zh-CN" sz="2000" dirty="0"/>
              <a:t>Verification </a:t>
            </a:r>
            <a:r>
              <a:rPr lang="en-US" altLang="zh-CN" sz="2000" dirty="0" smtClean="0"/>
              <a:t>Rate (VR) </a:t>
            </a:r>
            <a:r>
              <a:rPr lang="en-US" altLang="zh-CN" sz="2000" dirty="0"/>
              <a:t>= 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96.1%</a:t>
            </a:r>
            <a:r>
              <a:rPr lang="en-US" altLang="zh-CN" sz="2000" dirty="0" smtClean="0"/>
              <a:t> @ 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FAR=0.1%</a:t>
            </a:r>
          </a:p>
          <a:p>
            <a:pPr lvl="1"/>
            <a:r>
              <a:rPr lang="en-US" altLang="zh-CN" sz="2400" dirty="0" smtClean="0"/>
              <a:t>LFW: 2007~currently (~5749 subjects, 1680&gt;2 </a:t>
            </a:r>
            <a:r>
              <a:rPr lang="en-US" altLang="zh-CN" sz="2400" dirty="0" err="1" smtClean="0"/>
              <a:t>ipp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en-US" altLang="zh-CN" sz="2000" dirty="0" smtClean="0"/>
              <a:t>VR=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94.5% </a:t>
            </a:r>
            <a:r>
              <a:rPr lang="en-US" altLang="zh-CN" sz="2000" dirty="0" smtClean="0"/>
              <a:t>@</a:t>
            </a:r>
            <a:r>
              <a:rPr lang="en-US" altLang="zh-CN" sz="2000" b="1" dirty="0">
                <a:solidFill>
                  <a:srgbClr val="7030A0"/>
                </a:solidFill>
              </a:rPr>
              <a:t>FAR=1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%</a:t>
            </a:r>
            <a:r>
              <a:rPr lang="en-US" altLang="zh-CN" sz="2000" dirty="0"/>
              <a:t> </a:t>
            </a:r>
            <a:r>
              <a:rPr lang="en-US" altLang="zh-CN" sz="1800" dirty="0"/>
              <a:t>[Unrestricted, Labeled Outside Data]</a:t>
            </a:r>
            <a:endParaRPr lang="en-US" altLang="zh-CN" sz="1800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sz="2000" dirty="0" smtClean="0">
                <a:solidFill>
                  <a:srgbClr val="FF0000"/>
                </a:solidFill>
              </a:rPr>
              <a:t>VR=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87.0%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@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FAR=0.1%</a:t>
            </a:r>
            <a:r>
              <a:rPr lang="en-US" altLang="zh-CN" sz="1800" dirty="0"/>
              <a:t> [Unrestricted, Labeled Outside Data</a:t>
            </a:r>
            <a:r>
              <a:rPr lang="en-US" altLang="zh-CN" sz="1800" dirty="0" smtClean="0"/>
              <a:t>]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14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8041704" cy="5095875"/>
          </a:xfrm>
        </p:spPr>
        <p:txBody>
          <a:bodyPr/>
          <a:lstStyle/>
          <a:p>
            <a:pPr>
              <a:buClr>
                <a:srgbClr val="9999CC"/>
              </a:buClr>
            </a:pPr>
            <a:r>
              <a:rPr lang="en-US" altLang="zh-CN" dirty="0" smtClean="0"/>
              <a:t>ASM &amp; AAM </a:t>
            </a:r>
            <a:r>
              <a:rPr lang="en-US" altLang="zh-CN" sz="1800" dirty="0">
                <a:solidFill>
                  <a:srgbClr val="0070C0"/>
                </a:solidFill>
              </a:rPr>
              <a:t>[Cootes’95; </a:t>
            </a:r>
            <a:r>
              <a:rPr lang="en-US" altLang="zh-CN" sz="1800" dirty="0" smtClean="0">
                <a:solidFill>
                  <a:srgbClr val="0070C0"/>
                </a:solidFill>
              </a:rPr>
              <a:t>Gu’08;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smtClean="0">
                <a:solidFill>
                  <a:srgbClr val="0070C0"/>
                </a:solidFill>
              </a:rPr>
              <a:t>Cootes’01</a:t>
            </a:r>
            <a:r>
              <a:rPr lang="en-US" altLang="zh-CN" sz="1800" dirty="0">
                <a:solidFill>
                  <a:srgbClr val="0070C0"/>
                </a:solidFill>
              </a:rPr>
              <a:t>; </a:t>
            </a:r>
            <a:r>
              <a:rPr lang="en-US" altLang="zh-CN" sz="1800" dirty="0" smtClean="0">
                <a:solidFill>
                  <a:srgbClr val="0070C0"/>
                </a:solidFill>
              </a:rPr>
              <a:t>Matthews’04 ]</a:t>
            </a:r>
            <a:endParaRPr lang="en-US" altLang="zh-CN" sz="1800" dirty="0" smtClean="0"/>
          </a:p>
          <a:p>
            <a:pPr lvl="1">
              <a:buClr>
                <a:srgbClr val="9999CC"/>
              </a:buClr>
            </a:pPr>
            <a:r>
              <a:rPr lang="en-US" altLang="zh-CN" dirty="0" smtClean="0"/>
              <a:t>Sensitive </a:t>
            </a:r>
            <a:r>
              <a:rPr lang="en-US" altLang="zh-CN" dirty="0"/>
              <a:t>to </a:t>
            </a:r>
            <a:r>
              <a:rPr lang="en-US" altLang="zh-CN" dirty="0" smtClean="0"/>
              <a:t>initial shapes</a:t>
            </a:r>
          </a:p>
          <a:p>
            <a:pPr lvl="1">
              <a:buClr>
                <a:srgbClr val="9999CC"/>
              </a:buClr>
            </a:pPr>
            <a:r>
              <a:rPr lang="en-US" altLang="zh-CN" dirty="0"/>
              <a:t>Sensitive to </a:t>
            </a:r>
            <a:r>
              <a:rPr lang="en-US" altLang="zh-CN" dirty="0" smtClean="0"/>
              <a:t>noise</a:t>
            </a:r>
          </a:p>
          <a:p>
            <a:pPr lvl="1">
              <a:buClr>
                <a:srgbClr val="9999CC"/>
              </a:buClr>
            </a:pPr>
            <a:r>
              <a:rPr lang="en-US" altLang="zh-CN" dirty="0" smtClean="0"/>
              <a:t>Hard to cover complex variations</a:t>
            </a:r>
          </a:p>
          <a:p>
            <a:pPr>
              <a:buClr>
                <a:srgbClr val="9999CC"/>
              </a:buClr>
            </a:pPr>
            <a:r>
              <a:rPr lang="en-US" altLang="zh-CN" dirty="0" smtClean="0"/>
              <a:t>DCNN</a:t>
            </a:r>
            <a:r>
              <a:rPr lang="en-US" altLang="zh-CN" sz="1800" dirty="0">
                <a:solidFill>
                  <a:srgbClr val="0070C0"/>
                </a:solidFill>
              </a:rPr>
              <a:t> [</a:t>
            </a:r>
            <a:r>
              <a:rPr lang="en-US" altLang="zh-CN" sz="1800" dirty="0" smtClean="0">
                <a:solidFill>
                  <a:srgbClr val="0070C0"/>
                </a:solidFill>
              </a:rPr>
              <a:t>Sun’13</a:t>
            </a:r>
            <a:r>
              <a:rPr lang="en-US" altLang="zh-CN" sz="1800" dirty="0">
                <a:solidFill>
                  <a:srgbClr val="0070C0"/>
                </a:solidFill>
              </a:rPr>
              <a:t>; </a:t>
            </a:r>
            <a:r>
              <a:rPr lang="en-US" altLang="zh-CN" sz="1800" dirty="0" smtClean="0">
                <a:solidFill>
                  <a:srgbClr val="0070C0"/>
                </a:solidFill>
              </a:rPr>
              <a:t>Toshev’14]</a:t>
            </a:r>
          </a:p>
          <a:p>
            <a:pPr>
              <a:buClr>
                <a:srgbClr val="9999CC"/>
              </a:buClr>
            </a:pPr>
            <a:r>
              <a:rPr lang="en-US" altLang="zh-CN" dirty="0" smtClean="0"/>
              <a:t>Shape regression model</a:t>
            </a:r>
            <a:endParaRPr lang="en-US" altLang="zh-CN" sz="2200" dirty="0" smtClean="0">
              <a:solidFill>
                <a:srgbClr val="0070C0"/>
              </a:solidFill>
              <a:cs typeface="+mn-cs"/>
            </a:endParaRPr>
          </a:p>
          <a:p>
            <a:pPr lvl="1">
              <a:buClr>
                <a:srgbClr val="9999CC"/>
              </a:buClr>
            </a:pPr>
            <a:r>
              <a:rPr lang="en-US" altLang="zh-CN" dirty="0" smtClean="0">
                <a:solidFill>
                  <a:srgbClr val="008000"/>
                </a:solidFill>
                <a:cs typeface="+mn-cs"/>
              </a:rPr>
              <a:t>Linear Regression </a:t>
            </a:r>
            <a:r>
              <a:rPr lang="en-US" altLang="zh-CN" sz="1800" dirty="0" smtClean="0">
                <a:solidFill>
                  <a:srgbClr val="0000FF"/>
                </a:solidFill>
                <a:cs typeface="+mn-cs"/>
              </a:rPr>
              <a:t>[X. </a:t>
            </a:r>
            <a:r>
              <a:rPr lang="en-US" altLang="zh-CN" sz="1800" dirty="0">
                <a:solidFill>
                  <a:srgbClr val="0000FF"/>
                </a:solidFill>
                <a:cs typeface="+mn-cs"/>
              </a:rPr>
              <a:t>Chai, </a:t>
            </a:r>
            <a:r>
              <a:rPr lang="en-US" altLang="zh-CN" sz="1800" dirty="0" smtClean="0">
                <a:solidFill>
                  <a:srgbClr val="0000FF"/>
                </a:solidFill>
                <a:cs typeface="+mn-cs"/>
              </a:rPr>
              <a:t>S. </a:t>
            </a:r>
            <a:r>
              <a:rPr lang="en-US" altLang="zh-CN" sz="1800" dirty="0">
                <a:solidFill>
                  <a:srgbClr val="0000FF"/>
                </a:solidFill>
                <a:cs typeface="+mn-cs"/>
              </a:rPr>
              <a:t>Shan, </a:t>
            </a:r>
            <a:r>
              <a:rPr lang="en-US" altLang="zh-CN" sz="1800" dirty="0" smtClean="0">
                <a:solidFill>
                  <a:srgbClr val="0000FF"/>
                </a:solidFill>
                <a:cs typeface="+mn-cs"/>
              </a:rPr>
              <a:t>W. Gao. ICASSP’03]</a:t>
            </a:r>
            <a:endParaRPr lang="en-US" altLang="zh-CN" dirty="0">
              <a:solidFill>
                <a:srgbClr val="0000FF"/>
              </a:solidFill>
              <a:cs typeface="+mn-cs"/>
            </a:endParaRPr>
          </a:p>
          <a:p>
            <a:pPr lvl="1">
              <a:buClr>
                <a:srgbClr val="9999CC"/>
              </a:buClr>
            </a:pPr>
            <a:r>
              <a:rPr lang="en-US" altLang="zh-CN" dirty="0" smtClean="0">
                <a:cs typeface="+mn-cs"/>
              </a:rPr>
              <a:t>CPR,ESR,RCPR </a:t>
            </a:r>
            <a:r>
              <a:rPr lang="en-US" altLang="zh-CN" sz="1800" dirty="0">
                <a:solidFill>
                  <a:srgbClr val="0070C0"/>
                </a:solidFill>
                <a:cs typeface="+mn-cs"/>
              </a:rPr>
              <a:t>[</a:t>
            </a:r>
            <a:r>
              <a:rPr lang="en-US" altLang="zh-CN" sz="1800" dirty="0" smtClean="0">
                <a:solidFill>
                  <a:srgbClr val="0070C0"/>
                </a:solidFill>
                <a:cs typeface="+mn-cs"/>
              </a:rPr>
              <a:t>Dollar’10; Cao’12; Burgos-Artizzu’13]</a:t>
            </a:r>
            <a:endParaRPr lang="en-US" altLang="zh-CN" sz="1800" dirty="0" smtClean="0">
              <a:cs typeface="+mn-cs"/>
            </a:endParaRPr>
          </a:p>
          <a:p>
            <a:pPr lvl="1">
              <a:buClr>
                <a:srgbClr val="9999CC"/>
              </a:buClr>
            </a:pPr>
            <a:r>
              <a:rPr lang="en-US" altLang="zh-CN" dirty="0" smtClean="0"/>
              <a:t>DRMF </a:t>
            </a:r>
            <a:r>
              <a:rPr lang="en-US" altLang="zh-CN" sz="1800" dirty="0">
                <a:solidFill>
                  <a:srgbClr val="0070C0"/>
                </a:solidFill>
              </a:rPr>
              <a:t>[</a:t>
            </a:r>
            <a:r>
              <a:rPr lang="en-US" altLang="zh-CN" sz="1800" dirty="0" smtClean="0">
                <a:solidFill>
                  <a:srgbClr val="0070C0"/>
                </a:solidFill>
              </a:rPr>
              <a:t>Asthana’13]</a:t>
            </a:r>
            <a:endParaRPr lang="en-US" altLang="zh-CN" sz="1800" dirty="0" smtClean="0"/>
          </a:p>
          <a:p>
            <a:pPr lvl="1">
              <a:buClr>
                <a:srgbClr val="9999CC"/>
              </a:buClr>
            </a:pPr>
            <a:r>
              <a:rPr lang="en-US" altLang="zh-CN" dirty="0" smtClean="0"/>
              <a:t>SDM </a:t>
            </a:r>
            <a:r>
              <a:rPr lang="en-US" altLang="zh-CN" sz="1800" dirty="0">
                <a:solidFill>
                  <a:srgbClr val="0070C0"/>
                </a:solidFill>
              </a:rPr>
              <a:t>[</a:t>
            </a:r>
            <a:r>
              <a:rPr lang="en-US" altLang="zh-CN" sz="1800" dirty="0" smtClean="0">
                <a:solidFill>
                  <a:srgbClr val="0070C0"/>
                </a:solidFill>
              </a:rPr>
              <a:t>Xiong’13]</a:t>
            </a:r>
            <a:endParaRPr lang="en-US" altLang="zh-CN" sz="18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4" name="矩形标注 3"/>
          <p:cNvSpPr/>
          <p:nvPr/>
        </p:nvSpPr>
        <p:spPr bwMode="auto">
          <a:xfrm>
            <a:off x="6477000" y="3657600"/>
            <a:ext cx="1828800" cy="694989"/>
          </a:xfrm>
          <a:prstGeom prst="wedgeRectCallout">
            <a:avLst>
              <a:gd name="adj1" fmla="val -154210"/>
              <a:gd name="adj2" fmla="val 722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705600" y="3800810"/>
                <a:ext cx="1295400" cy="475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𝑾𝑰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800810"/>
                <a:ext cx="1295400" cy="4755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12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6"/>
    </mc:Choice>
    <mc:Fallback xmlns="">
      <p:transition spd="slow" advTm="82196"/>
    </mc:Fallback>
  </mc:AlternateContent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Directly apply Stacked Auto-Encoder (SAE)? OK, but not good. Why? </a:t>
            </a:r>
          </a:p>
          <a:p>
            <a:pPr lvl="1"/>
            <a:r>
              <a:rPr lang="en-US" altLang="zh-CN" dirty="0" smtClean="0"/>
              <a:t>Easily </a:t>
            </a:r>
            <a:r>
              <a:rPr lang="en-US" altLang="zh-CN" dirty="0" err="1" smtClean="0"/>
              <a:t>overfit</a:t>
            </a:r>
            <a:r>
              <a:rPr lang="en-US" altLang="zh-CN" dirty="0" smtClean="0"/>
              <a:t> to </a:t>
            </a:r>
            <a:r>
              <a:rPr lang="en-US" altLang="zh-CN" dirty="0" smtClean="0">
                <a:solidFill>
                  <a:srgbClr val="0000FF"/>
                </a:solidFill>
              </a:rPr>
              <a:t>small data</a:t>
            </a:r>
          </a:p>
          <a:p>
            <a:pPr lvl="2"/>
            <a:r>
              <a:rPr lang="en-US" altLang="zh-CN" dirty="0" smtClean="0"/>
              <a:t>Typically only thousands of images with </a:t>
            </a:r>
            <a:br>
              <a:rPr lang="en-US" altLang="zh-CN" dirty="0" smtClean="0"/>
            </a:br>
            <a:r>
              <a:rPr lang="en-US" altLang="zh-CN" dirty="0" smtClean="0"/>
              <a:t>landmark annotations </a:t>
            </a:r>
          </a:p>
          <a:p>
            <a:r>
              <a:rPr lang="en-US" altLang="zh-CN" dirty="0" smtClean="0"/>
              <a:t>Our ideas – </a:t>
            </a:r>
            <a:r>
              <a:rPr lang="en-US" altLang="zh-CN" dirty="0" smtClean="0">
                <a:solidFill>
                  <a:srgbClr val="0000FF"/>
                </a:solidFill>
              </a:rPr>
              <a:t>exploiting priors</a:t>
            </a:r>
          </a:p>
          <a:p>
            <a:pPr lvl="1"/>
            <a:r>
              <a:rPr lang="en-US" altLang="zh-CN" dirty="0"/>
              <a:t>Features are partially </a:t>
            </a:r>
            <a:r>
              <a:rPr lang="en-US" altLang="zh-CN" dirty="0" smtClean="0"/>
              <a:t>handcrafted</a:t>
            </a:r>
          </a:p>
          <a:p>
            <a:pPr lvl="2"/>
            <a:r>
              <a:rPr lang="en-US" altLang="zh-CN" dirty="0" smtClean="0"/>
              <a:t>SIFT, shape-indexed </a:t>
            </a:r>
            <a:endParaRPr lang="en-US" altLang="zh-CN" dirty="0"/>
          </a:p>
          <a:p>
            <a:pPr lvl="1"/>
            <a:r>
              <a:rPr lang="en-US" altLang="zh-CN" dirty="0" smtClean="0"/>
              <a:t>Better </a:t>
            </a:r>
            <a:r>
              <a:rPr lang="en-US" altLang="zh-CN" dirty="0"/>
              <a:t>initialization</a:t>
            </a:r>
          </a:p>
          <a:p>
            <a:pPr lvl="1"/>
            <a:r>
              <a:rPr lang="en-US" altLang="zh-CN" dirty="0" smtClean="0"/>
              <a:t>Coarse </a:t>
            </a:r>
            <a:r>
              <a:rPr lang="en-US" altLang="zh-CN" dirty="0"/>
              <a:t>to </a:t>
            </a:r>
            <a:r>
              <a:rPr lang="en-US" altLang="zh-CN" dirty="0" smtClean="0"/>
              <a:t>fine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270885" y="2156401"/>
            <a:ext cx="1633035" cy="4355905"/>
            <a:chOff x="851852" y="2195377"/>
            <a:chExt cx="1633035" cy="4355905"/>
          </a:xfrm>
        </p:grpSpPr>
        <p:grpSp>
          <p:nvGrpSpPr>
            <p:cNvPr id="38" name="组合 37"/>
            <p:cNvGrpSpPr/>
            <p:nvPr/>
          </p:nvGrpSpPr>
          <p:grpSpPr>
            <a:xfrm>
              <a:off x="1398924" y="5791658"/>
              <a:ext cx="407718" cy="759624"/>
              <a:chOff x="1442098" y="5122020"/>
              <a:chExt cx="407718" cy="759624"/>
            </a:xfrm>
          </p:grpSpPr>
          <p:pic>
            <p:nvPicPr>
              <p:cNvPr id="80" name="Picture 15" descr="J:\database\FA\lfpw\testset_face_40x40\image\image_0048_0_0_0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8816" y="5122020"/>
                <a:ext cx="381000" cy="381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442098" y="5512312"/>
                    <a:ext cx="3442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0" dirty="0" smtClean="0">
                        <a:ea typeface="Cambria Math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𝐼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1" name="TextBox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2098" y="5512312"/>
                    <a:ext cx="344261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组合 38"/>
            <p:cNvGrpSpPr/>
            <p:nvPr/>
          </p:nvGrpSpPr>
          <p:grpSpPr>
            <a:xfrm>
              <a:off x="851852" y="2991619"/>
              <a:ext cx="1633035" cy="2800039"/>
              <a:chOff x="851852" y="2991619"/>
              <a:chExt cx="1633035" cy="2800039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172830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502861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841945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51852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190936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69104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2199135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箭头连接符 48"/>
              <p:cNvCxnSpPr>
                <a:stCxn id="45" idx="0"/>
                <a:endCxn id="42" idx="4"/>
              </p:cNvCxnSpPr>
              <p:nvPr/>
            </p:nvCxnSpPr>
            <p:spPr>
              <a:xfrm rot="5400000" flipH="1" flipV="1">
                <a:off x="905184" y="4023950"/>
                <a:ext cx="500066" cy="320978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45" idx="0"/>
                <a:endCxn id="43" idx="4"/>
              </p:cNvCxnSpPr>
              <p:nvPr/>
            </p:nvCxnSpPr>
            <p:spPr>
              <a:xfrm rot="5400000" flipH="1" flipV="1">
                <a:off x="1070199" y="3858935"/>
                <a:ext cx="500066" cy="65100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45" idx="0"/>
                <a:endCxn id="44" idx="4"/>
              </p:cNvCxnSpPr>
              <p:nvPr/>
            </p:nvCxnSpPr>
            <p:spPr>
              <a:xfrm rot="5400000" flipH="1" flipV="1">
                <a:off x="1239741" y="3689393"/>
                <a:ext cx="500066" cy="99009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46" idx="0"/>
                <a:endCxn id="42" idx="4"/>
              </p:cNvCxnSpPr>
              <p:nvPr/>
            </p:nvCxnSpPr>
            <p:spPr>
              <a:xfrm rot="16200000" flipV="1">
                <a:off x="1074726" y="4175386"/>
                <a:ext cx="500066" cy="1810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46" idx="0"/>
                <a:endCxn id="43" idx="4"/>
              </p:cNvCxnSpPr>
              <p:nvPr/>
            </p:nvCxnSpPr>
            <p:spPr>
              <a:xfrm rot="5400000" flipH="1" flipV="1">
                <a:off x="1239741" y="4028477"/>
                <a:ext cx="500066" cy="311925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46" idx="0"/>
                <a:endCxn id="44" idx="4"/>
              </p:cNvCxnSpPr>
              <p:nvPr/>
            </p:nvCxnSpPr>
            <p:spPr>
              <a:xfrm rot="5400000" flipH="1" flipV="1">
                <a:off x="1409283" y="3858935"/>
                <a:ext cx="500066" cy="65100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>
                <a:endCxn id="42" idx="4"/>
              </p:cNvCxnSpPr>
              <p:nvPr/>
            </p:nvCxnSpPr>
            <p:spPr>
              <a:xfrm rot="16200000" flipV="1">
                <a:off x="1239742" y="4010370"/>
                <a:ext cx="500066" cy="348137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endCxn id="43" idx="4"/>
              </p:cNvCxnSpPr>
              <p:nvPr/>
            </p:nvCxnSpPr>
            <p:spPr>
              <a:xfrm rot="16200000" flipV="1">
                <a:off x="1404757" y="4175386"/>
                <a:ext cx="500066" cy="1810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>
                <a:endCxn id="44" idx="4"/>
              </p:cNvCxnSpPr>
              <p:nvPr/>
            </p:nvCxnSpPr>
            <p:spPr>
              <a:xfrm rot="5400000" flipH="1" flipV="1">
                <a:off x="1574299" y="4023950"/>
                <a:ext cx="500066" cy="320978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>
                <a:stCxn id="47" idx="0"/>
                <a:endCxn id="42" idx="4"/>
              </p:cNvCxnSpPr>
              <p:nvPr/>
            </p:nvCxnSpPr>
            <p:spPr>
              <a:xfrm rot="16200000" flipV="1">
                <a:off x="1413810" y="3836302"/>
                <a:ext cx="500066" cy="69627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47" idx="0"/>
                <a:endCxn id="43" idx="4"/>
              </p:cNvCxnSpPr>
              <p:nvPr/>
            </p:nvCxnSpPr>
            <p:spPr>
              <a:xfrm rot="16200000" flipV="1">
                <a:off x="1578826" y="4001317"/>
                <a:ext cx="500066" cy="36624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stCxn id="47" idx="0"/>
                <a:endCxn id="44" idx="4"/>
              </p:cNvCxnSpPr>
              <p:nvPr/>
            </p:nvCxnSpPr>
            <p:spPr>
              <a:xfrm rot="16200000" flipV="1">
                <a:off x="1748368" y="4170859"/>
                <a:ext cx="500066" cy="2715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48" idx="1"/>
                <a:endCxn id="42" idx="4"/>
              </p:cNvCxnSpPr>
              <p:nvPr/>
            </p:nvCxnSpPr>
            <p:spPr>
              <a:xfrm rot="16200000" flipV="1">
                <a:off x="1507388" y="3742725"/>
                <a:ext cx="541913" cy="92527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48" idx="1"/>
                <a:endCxn id="43" idx="4"/>
              </p:cNvCxnSpPr>
              <p:nvPr/>
            </p:nvCxnSpPr>
            <p:spPr>
              <a:xfrm rot="16200000" flipV="1">
                <a:off x="1672404" y="3907740"/>
                <a:ext cx="541913" cy="595245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48" idx="0"/>
                <a:endCxn id="44" idx="4"/>
              </p:cNvCxnSpPr>
              <p:nvPr/>
            </p:nvCxnSpPr>
            <p:spPr>
              <a:xfrm rot="16200000" flipV="1">
                <a:off x="1913383" y="4005844"/>
                <a:ext cx="500066" cy="357190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矩形 63"/>
              <p:cNvSpPr/>
              <p:nvPr/>
            </p:nvSpPr>
            <p:spPr>
              <a:xfrm>
                <a:off x="1376463" y="2991619"/>
                <a:ext cx="604368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i="1" dirty="0" smtClean="0">
                    <a:solidFill>
                      <a:schemeClr val="tx1"/>
                    </a:solidFill>
                  </a:rPr>
                  <a:t>S</a:t>
                </a:r>
                <a:endParaRPr lang="zh-CN" altLang="en-US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接箭头连接符 64"/>
              <p:cNvCxnSpPr>
                <a:stCxn id="42" idx="0"/>
                <a:endCxn id="64" idx="2"/>
              </p:cNvCxnSpPr>
              <p:nvPr/>
            </p:nvCxnSpPr>
            <p:spPr>
              <a:xfrm flipV="1">
                <a:off x="1315706" y="3279651"/>
                <a:ext cx="362941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43" idx="0"/>
                <a:endCxn id="64" idx="2"/>
              </p:cNvCxnSpPr>
              <p:nvPr/>
            </p:nvCxnSpPr>
            <p:spPr>
              <a:xfrm flipV="1">
                <a:off x="1645737" y="3279651"/>
                <a:ext cx="32910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44" idx="0"/>
                <a:endCxn id="64" idx="2"/>
              </p:cNvCxnSpPr>
              <p:nvPr/>
            </p:nvCxnSpPr>
            <p:spPr>
              <a:xfrm flipH="1" flipV="1">
                <a:off x="1678647" y="3279651"/>
                <a:ext cx="30617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42" idx="0"/>
              </p:cNvCxnSpPr>
              <p:nvPr/>
            </p:nvCxnSpPr>
            <p:spPr>
              <a:xfrm flipV="1">
                <a:off x="1315706" y="3279651"/>
                <a:ext cx="91907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>
                <a:stCxn id="43" idx="0"/>
              </p:cNvCxnSpPr>
              <p:nvPr/>
            </p:nvCxnSpPr>
            <p:spPr>
              <a:xfrm flipH="1" flipV="1">
                <a:off x="1376463" y="3279651"/>
                <a:ext cx="26927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44" idx="0"/>
              </p:cNvCxnSpPr>
              <p:nvPr/>
            </p:nvCxnSpPr>
            <p:spPr>
              <a:xfrm flipH="1" flipV="1">
                <a:off x="1383138" y="3279651"/>
                <a:ext cx="601683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42" idx="0"/>
              </p:cNvCxnSpPr>
              <p:nvPr/>
            </p:nvCxnSpPr>
            <p:spPr>
              <a:xfrm flipV="1">
                <a:off x="1315706" y="3279651"/>
                <a:ext cx="665125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43" idx="0"/>
              </p:cNvCxnSpPr>
              <p:nvPr/>
            </p:nvCxnSpPr>
            <p:spPr>
              <a:xfrm flipV="1">
                <a:off x="1645737" y="3279651"/>
                <a:ext cx="33509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44" idx="0"/>
              </p:cNvCxnSpPr>
              <p:nvPr/>
            </p:nvCxnSpPr>
            <p:spPr>
              <a:xfrm flipH="1" flipV="1">
                <a:off x="1954638" y="3279651"/>
                <a:ext cx="30183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椭圆 73"/>
              <p:cNvSpPr/>
              <p:nvPr/>
            </p:nvSpPr>
            <p:spPr>
              <a:xfrm>
                <a:off x="1520967" y="4443996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箭头连接符 74"/>
              <p:cNvCxnSpPr>
                <a:stCxn id="80" idx="0"/>
                <a:endCxn id="45" idx="3"/>
              </p:cNvCxnSpPr>
              <p:nvPr/>
            </p:nvCxnSpPr>
            <p:spPr>
              <a:xfrm flipH="1" flipV="1">
                <a:off x="893699" y="4678377"/>
                <a:ext cx="722443" cy="1113281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80" idx="0"/>
                <a:endCxn id="46" idx="4"/>
              </p:cNvCxnSpPr>
              <p:nvPr/>
            </p:nvCxnSpPr>
            <p:spPr>
              <a:xfrm flipH="1" flipV="1">
                <a:off x="1333812" y="4720224"/>
                <a:ext cx="282330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stCxn id="80" idx="0"/>
                <a:endCxn id="74" idx="4"/>
              </p:cNvCxnSpPr>
              <p:nvPr/>
            </p:nvCxnSpPr>
            <p:spPr>
              <a:xfrm flipV="1">
                <a:off x="1616142" y="4729748"/>
                <a:ext cx="47701" cy="1061910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80" idx="0"/>
                <a:endCxn id="47" idx="4"/>
              </p:cNvCxnSpPr>
              <p:nvPr/>
            </p:nvCxnSpPr>
            <p:spPr>
              <a:xfrm flipV="1">
                <a:off x="1616142" y="4720224"/>
                <a:ext cx="395838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>
                <a:stCxn id="80" idx="0"/>
                <a:endCxn id="48" idx="4"/>
              </p:cNvCxnSpPr>
              <p:nvPr/>
            </p:nvCxnSpPr>
            <p:spPr>
              <a:xfrm flipV="1">
                <a:off x="1616142" y="4720224"/>
                <a:ext cx="725869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上下箭头 39"/>
            <p:cNvSpPr/>
            <p:nvPr/>
          </p:nvSpPr>
          <p:spPr>
            <a:xfrm>
              <a:off x="1598113" y="2576380"/>
              <a:ext cx="180000" cy="415239"/>
            </a:xfrm>
            <a:prstGeom prst="upDownArrow">
              <a:avLst/>
            </a:prstGeom>
            <a:solidFill>
              <a:srgbClr val="FF33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1" name="Picture 3" descr="D:\workspace\DAE\result_new_PCA_0.98_SIFT\global\lfpw_40\image_0048_0_0_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062" y="2195377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85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7" y="1347788"/>
            <a:ext cx="8589867" cy="5095875"/>
          </a:xfrm>
        </p:spPr>
        <p:txBody>
          <a:bodyPr/>
          <a:lstStyle/>
          <a:p>
            <a:r>
              <a:rPr lang="en-US" altLang="zh-CN" dirty="0" smtClean="0"/>
              <a:t>Schema </a:t>
            </a:r>
            <a:r>
              <a:rPr lang="en-US" altLang="zh-CN" dirty="0"/>
              <a:t>of  Coarse-to-Fine </a:t>
            </a:r>
            <a:r>
              <a:rPr lang="en-US" altLang="zh-CN" dirty="0" smtClean="0"/>
              <a:t>AE </a:t>
            </a:r>
            <a:r>
              <a:rPr lang="en-US" altLang="zh-CN" dirty="0"/>
              <a:t>Networks </a:t>
            </a:r>
            <a:endParaRPr lang="en-US" altLang="zh-CN" dirty="0" smtClean="0"/>
          </a:p>
          <a:p>
            <a:pPr lvl="4"/>
            <a:endParaRPr lang="en-US" altLang="zh-CN" dirty="0"/>
          </a:p>
          <a:p>
            <a:pPr lvl="3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/>
              <p:cNvSpPr txBox="1"/>
              <p:nvPr/>
            </p:nvSpPr>
            <p:spPr>
              <a:xfrm>
                <a:off x="1997910" y="3662438"/>
                <a:ext cx="337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" name="TextBox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910" y="3662438"/>
                <a:ext cx="33784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3" name="Picture 5" descr="D:\workspace\DAE\result_new_PCA_0.98_SIFT\global\lfpw_60\image_0048_0_0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12" y="398922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/>
              <p:cNvSpPr/>
              <p:nvPr/>
            </p:nvSpPr>
            <p:spPr>
              <a:xfrm>
                <a:off x="3649278" y="2269364"/>
                <a:ext cx="60436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278" y="2269364"/>
                <a:ext cx="604368" cy="288032"/>
              </a:xfrm>
              <a:prstGeom prst="rect">
                <a:avLst/>
              </a:prstGeom>
              <a:blipFill rotWithShape="1">
                <a:blip r:embed="rId6"/>
                <a:stretch>
                  <a:fillRect b="-1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/>
              <p:cNvSpPr txBox="1"/>
              <p:nvPr/>
            </p:nvSpPr>
            <p:spPr>
              <a:xfrm>
                <a:off x="4022271" y="3625287"/>
                <a:ext cx="793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" name="TextBox 3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271" y="3625287"/>
                <a:ext cx="79323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5" name="Picture 7" descr="D:\workspace\DAE\result_new_PCA_0.98_SIFT\local\pretrain1000_400_iter1000_finetune_iter1000_trainset_lfpwtestset_result_level_1_80x80\image_0048_0_0_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55" y="398922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5696371" y="2269364"/>
                <a:ext cx="60436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371" y="2269364"/>
                <a:ext cx="604368" cy="288032"/>
              </a:xfrm>
              <a:prstGeom prst="rect">
                <a:avLst/>
              </a:prstGeom>
              <a:blipFill rotWithShape="1">
                <a:blip r:embed="rId9"/>
                <a:stretch>
                  <a:fillRect b="-1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/>
              <p:cNvSpPr txBox="1"/>
              <p:nvPr/>
            </p:nvSpPr>
            <p:spPr>
              <a:xfrm>
                <a:off x="6016888" y="3625287"/>
                <a:ext cx="787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" name="TextBox 3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88" y="3625287"/>
                <a:ext cx="787908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/>
              <p:cNvSpPr/>
              <p:nvPr/>
            </p:nvSpPr>
            <p:spPr>
              <a:xfrm>
                <a:off x="7751783" y="2269364"/>
                <a:ext cx="60436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矩形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783" y="2269364"/>
                <a:ext cx="604368" cy="288032"/>
              </a:xfrm>
              <a:prstGeom prst="rect">
                <a:avLst/>
              </a:prstGeom>
              <a:blipFill rotWithShape="1">
                <a:blip r:embed="rId11"/>
                <a:stretch>
                  <a:fillRect b="-1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/>
              <p:cNvSpPr txBox="1"/>
              <p:nvPr/>
            </p:nvSpPr>
            <p:spPr>
              <a:xfrm>
                <a:off x="8164274" y="3625287"/>
                <a:ext cx="793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" name="TextBox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74" y="3625287"/>
                <a:ext cx="793230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" name="Picture 13" descr="C:\Users\lenovo\Desktop\pic\image_0048_0_0_0 (3)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17" y="3989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 bwMode="auto">
              <a:xfrm>
                <a:off x="1095779" y="3056329"/>
                <a:ext cx="1505451" cy="5419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ysClr val="windowText" lastClr="000000"/>
                            </a:solidFill>
                          </a:rPr>
                          <m:t>Nonlinear</m:t>
                        </m:r>
                        <m:r>
                          <a:rPr lang="en-US" altLang="zh-CN" b="1" i="1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i="1" dirty="0" smtClean="0">
                    <a:solidFill>
                      <a:sysClr val="windowText" lastClr="000000"/>
                    </a:solidFill>
                  </a:rPr>
                  <a:t> </a:t>
                </a:r>
                <a:endParaRPr lang="zh-CN" altLang="en-US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5779" y="3056329"/>
                <a:ext cx="1505451" cy="541914"/>
              </a:xfrm>
              <a:prstGeom prst="rect">
                <a:avLst/>
              </a:prstGeom>
              <a:blipFill rotWithShape="1">
                <a:blip r:embed="rId14"/>
                <a:stretch>
                  <a:fillRect l="-3187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矩形 282"/>
              <p:cNvSpPr/>
              <p:nvPr/>
            </p:nvSpPr>
            <p:spPr bwMode="auto">
              <a:xfrm>
                <a:off x="3199062" y="3056329"/>
                <a:ext cx="1504800" cy="5419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i="1" dirty="0">
                    <a:solidFill>
                      <a:sysClr val="windowText" lastClr="000000"/>
                    </a:solidFill>
                  </a:rPr>
                  <a:t>Nonlinear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3" name="矩形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9062" y="3056329"/>
                <a:ext cx="1504800" cy="541914"/>
              </a:xfrm>
              <a:prstGeom prst="rect">
                <a:avLst/>
              </a:prstGeom>
              <a:blipFill rotWithShape="1">
                <a:blip r:embed="rId15"/>
                <a:stretch>
                  <a:fillRect l="-2789" r="-2390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矩形 283"/>
              <p:cNvSpPr/>
              <p:nvPr/>
            </p:nvSpPr>
            <p:spPr bwMode="auto">
              <a:xfrm>
                <a:off x="5246155" y="3056329"/>
                <a:ext cx="1504800" cy="5419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i="1" dirty="0">
                    <a:solidFill>
                      <a:sysClr val="windowText" lastClr="000000"/>
                    </a:solidFill>
                  </a:rPr>
                  <a:t>Nonlinear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4" name="矩形 2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6155" y="3056329"/>
                <a:ext cx="1504800" cy="541914"/>
              </a:xfrm>
              <a:prstGeom prst="rect">
                <a:avLst/>
              </a:prstGeom>
              <a:blipFill rotWithShape="1">
                <a:blip r:embed="rId16"/>
                <a:stretch>
                  <a:fillRect l="-2800" r="-2800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 bwMode="auto">
              <a:xfrm>
                <a:off x="7301567" y="3056329"/>
                <a:ext cx="1504800" cy="5419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i="1" dirty="0">
                    <a:solidFill>
                      <a:sysClr val="windowText" lastClr="000000"/>
                    </a:solidFill>
                  </a:rPr>
                  <a:t>Nonlinear</a:t>
                </a:r>
                <a:r>
                  <a:rPr lang="en-US" altLang="zh-CN" dirty="0" smtClean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1567" y="3056329"/>
                <a:ext cx="1504800" cy="541914"/>
              </a:xfrm>
              <a:prstGeom prst="rect">
                <a:avLst/>
              </a:prstGeom>
              <a:blipFill rotWithShape="1">
                <a:blip r:embed="rId17"/>
                <a:stretch>
                  <a:fillRect l="-2789" r="-2390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" name="Picture 15" descr="J:\database\FA\lfpw\testset_face_40x40\image\image_0048_0_0_0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4" y="398922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矩形 289"/>
              <p:cNvSpPr/>
              <p:nvPr/>
            </p:nvSpPr>
            <p:spPr>
              <a:xfrm>
                <a:off x="1546320" y="2269364"/>
                <a:ext cx="604368" cy="2928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0" name="矩形 2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20" y="2269364"/>
                <a:ext cx="604368" cy="292831"/>
              </a:xfrm>
              <a:prstGeom prst="rect">
                <a:avLst/>
              </a:prstGeom>
              <a:blipFill rotWithShape="1">
                <a:blip r:embed="rId19"/>
                <a:stretch>
                  <a:fillRect b="-1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5" name="上箭头 294"/>
          <p:cNvSpPr/>
          <p:nvPr/>
        </p:nvSpPr>
        <p:spPr>
          <a:xfrm rot="5400000">
            <a:off x="2742007" y="3119667"/>
            <a:ext cx="344671" cy="415239"/>
          </a:xfrm>
          <a:prstGeom prst="upArrow">
            <a:avLst>
              <a:gd name="adj1" fmla="val 50000"/>
              <a:gd name="adj2" fmla="val 5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41639" y="5634270"/>
            <a:ext cx="180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Global SAN</a:t>
            </a:r>
            <a:endParaRPr lang="zh-CN" altLang="en-US" sz="2000" dirty="0"/>
          </a:p>
        </p:txBody>
      </p:sp>
      <p:sp>
        <p:nvSpPr>
          <p:cNvPr id="397" name="TextBox 396"/>
          <p:cNvSpPr txBox="1"/>
          <p:nvPr/>
        </p:nvSpPr>
        <p:spPr>
          <a:xfrm>
            <a:off x="5087586" y="5663653"/>
            <a:ext cx="180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Local SANs</a:t>
            </a:r>
            <a:endParaRPr lang="zh-CN" altLang="en-US" sz="2000" dirty="0"/>
          </a:p>
        </p:txBody>
      </p:sp>
      <p:sp>
        <p:nvSpPr>
          <p:cNvPr id="6" name="右大括号 5"/>
          <p:cNvSpPr/>
          <p:nvPr/>
        </p:nvSpPr>
        <p:spPr bwMode="auto">
          <a:xfrm rot="5400000">
            <a:off x="5695190" y="2964872"/>
            <a:ext cx="183030" cy="5175286"/>
          </a:xfrm>
          <a:prstGeom prst="rightBrace">
            <a:avLst>
              <a:gd name="adj1" fmla="val 112271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cxnSp>
        <p:nvCxnSpPr>
          <p:cNvPr id="7" name="直接箭头连接符 6"/>
          <p:cNvCxnSpPr>
            <a:stCxn id="286" idx="0"/>
            <a:endCxn id="5" idx="2"/>
          </p:cNvCxnSpPr>
          <p:nvPr/>
        </p:nvCxnSpPr>
        <p:spPr bwMode="auto">
          <a:xfrm flipV="1">
            <a:off x="1848504" y="3598243"/>
            <a:ext cx="1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直接箭头连接符 37"/>
          <p:cNvCxnSpPr/>
          <p:nvPr/>
        </p:nvCxnSpPr>
        <p:spPr bwMode="auto">
          <a:xfrm flipV="1">
            <a:off x="1847642" y="2665345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 flipV="1">
            <a:off x="3950599" y="2665345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直接箭头连接符 39"/>
          <p:cNvCxnSpPr/>
          <p:nvPr/>
        </p:nvCxnSpPr>
        <p:spPr bwMode="auto">
          <a:xfrm flipV="1">
            <a:off x="6016888" y="2665345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直接箭头连接符 40"/>
          <p:cNvCxnSpPr/>
          <p:nvPr/>
        </p:nvCxnSpPr>
        <p:spPr bwMode="auto">
          <a:xfrm flipV="1">
            <a:off x="8070451" y="2665345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直接箭头连接符 41"/>
          <p:cNvCxnSpPr/>
          <p:nvPr/>
        </p:nvCxnSpPr>
        <p:spPr bwMode="auto">
          <a:xfrm flipV="1">
            <a:off x="3932301" y="3598243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直接箭头连接符 42"/>
          <p:cNvCxnSpPr/>
          <p:nvPr/>
        </p:nvCxnSpPr>
        <p:spPr bwMode="auto">
          <a:xfrm flipV="1">
            <a:off x="6017751" y="3598243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8073481" y="3598243"/>
            <a:ext cx="863" cy="3909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上箭头 44"/>
          <p:cNvSpPr/>
          <p:nvPr/>
        </p:nvSpPr>
        <p:spPr>
          <a:xfrm rot="5400000">
            <a:off x="4815400" y="3137718"/>
            <a:ext cx="344671" cy="415239"/>
          </a:xfrm>
          <a:prstGeom prst="upArrow">
            <a:avLst>
              <a:gd name="adj1" fmla="val 50000"/>
              <a:gd name="adj2" fmla="val 5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 rot="5400000">
            <a:off x="6870313" y="3119667"/>
            <a:ext cx="344671" cy="415239"/>
          </a:xfrm>
          <a:prstGeom prst="upArrow">
            <a:avLst>
              <a:gd name="adj1" fmla="val 50000"/>
              <a:gd name="adj2" fmla="val 5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大括号 34"/>
          <p:cNvSpPr/>
          <p:nvPr/>
        </p:nvSpPr>
        <p:spPr bwMode="auto">
          <a:xfrm rot="5400000">
            <a:off x="1904264" y="4652515"/>
            <a:ext cx="183030" cy="1800000"/>
          </a:xfrm>
          <a:prstGeom prst="rightBrace">
            <a:avLst>
              <a:gd name="adj1" fmla="val 112271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2462" y="6289198"/>
            <a:ext cx="4822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+mj-lt"/>
              </a:rPr>
              <a:t>SAN: Stacked Auto-encoder Network</a:t>
            </a:r>
            <a:endParaRPr lang="zh-CN" altLang="en-US" sz="2000" dirty="0">
              <a:latin typeface="+mj-lt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1228725" y="4408327"/>
            <a:ext cx="7483475" cy="735173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4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0"/>
    </mc:Choice>
    <mc:Fallback xmlns="">
      <p:transition spd="slow" advTm="3078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7" y="1347788"/>
            <a:ext cx="8589867" cy="5095875"/>
          </a:xfrm>
        </p:spPr>
        <p:txBody>
          <a:bodyPr/>
          <a:lstStyle/>
          <a:p>
            <a:r>
              <a:rPr lang="en-US" altLang="zh-CN" dirty="0" smtClean="0"/>
              <a:t>Pipeline</a:t>
            </a:r>
          </a:p>
          <a:p>
            <a:pPr lvl="4"/>
            <a:endParaRPr lang="en-US" altLang="zh-CN" dirty="0"/>
          </a:p>
          <a:p>
            <a:pPr lvl="3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p:cxnSp>
        <p:nvCxnSpPr>
          <p:cNvPr id="305" name="肘形连接符 304"/>
          <p:cNvCxnSpPr>
            <a:stCxn id="408" idx="3"/>
          </p:cNvCxnSpPr>
          <p:nvPr/>
        </p:nvCxnSpPr>
        <p:spPr>
          <a:xfrm>
            <a:off x="6015056" y="2195380"/>
            <a:ext cx="1283352" cy="4085189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402130" y="5791658"/>
            <a:ext cx="404512" cy="759624"/>
            <a:chOff x="1445304" y="5122020"/>
            <a:chExt cx="404512" cy="759624"/>
          </a:xfrm>
        </p:grpSpPr>
        <p:pic>
          <p:nvPicPr>
            <p:cNvPr id="234" name="Picture 15" descr="J:\database\FA\lfpw\testset_face_40x40\image\image_0048_0_0_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816" y="5122020"/>
              <a:ext cx="381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>
                  <a:off x="1445304" y="5512312"/>
                  <a:ext cx="337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304" y="5512312"/>
                  <a:ext cx="33784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851852" y="2991619"/>
            <a:ext cx="1633035" cy="2800039"/>
            <a:chOff x="851852" y="2991619"/>
            <a:chExt cx="1633035" cy="2800039"/>
          </a:xfrm>
        </p:grpSpPr>
        <p:sp>
          <p:nvSpPr>
            <p:cNvPr id="81" name="椭圆 80"/>
            <p:cNvSpPr/>
            <p:nvPr/>
          </p:nvSpPr>
          <p:spPr>
            <a:xfrm>
              <a:off x="1172830" y="36486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502861" y="36486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41945" y="36486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851852" y="4434472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190936" y="4434472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69104" y="4434472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199135" y="4434472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87"/>
            <p:cNvCxnSpPr>
              <a:stCxn id="84" idx="0"/>
              <a:endCxn id="81" idx="4"/>
            </p:cNvCxnSpPr>
            <p:nvPr/>
          </p:nvCxnSpPr>
          <p:spPr>
            <a:xfrm rot="5400000" flipH="1" flipV="1">
              <a:off x="905184" y="4023950"/>
              <a:ext cx="500066" cy="320978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84" idx="0"/>
              <a:endCxn id="82" idx="4"/>
            </p:cNvCxnSpPr>
            <p:nvPr/>
          </p:nvCxnSpPr>
          <p:spPr>
            <a:xfrm rot="5400000" flipH="1" flipV="1">
              <a:off x="1070199" y="3858935"/>
              <a:ext cx="500066" cy="65100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84" idx="0"/>
              <a:endCxn id="83" idx="4"/>
            </p:cNvCxnSpPr>
            <p:nvPr/>
          </p:nvCxnSpPr>
          <p:spPr>
            <a:xfrm rot="5400000" flipH="1" flipV="1">
              <a:off x="1239741" y="3689393"/>
              <a:ext cx="500066" cy="99009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5" idx="0"/>
              <a:endCxn id="81" idx="4"/>
            </p:cNvCxnSpPr>
            <p:nvPr/>
          </p:nvCxnSpPr>
          <p:spPr>
            <a:xfrm rot="16200000" flipV="1">
              <a:off x="1074726" y="4175386"/>
              <a:ext cx="500066" cy="18106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85" idx="0"/>
              <a:endCxn id="82" idx="4"/>
            </p:cNvCxnSpPr>
            <p:nvPr/>
          </p:nvCxnSpPr>
          <p:spPr>
            <a:xfrm rot="5400000" flipH="1" flipV="1">
              <a:off x="1239741" y="4028477"/>
              <a:ext cx="500066" cy="311925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85" idx="0"/>
              <a:endCxn id="83" idx="4"/>
            </p:cNvCxnSpPr>
            <p:nvPr/>
          </p:nvCxnSpPr>
          <p:spPr>
            <a:xfrm rot="5400000" flipH="1" flipV="1">
              <a:off x="1409283" y="3858935"/>
              <a:ext cx="500066" cy="65100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endCxn id="81" idx="4"/>
            </p:cNvCxnSpPr>
            <p:nvPr/>
          </p:nvCxnSpPr>
          <p:spPr>
            <a:xfrm rot="16200000" flipV="1">
              <a:off x="1239742" y="4010370"/>
              <a:ext cx="500066" cy="348137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endCxn id="82" idx="4"/>
            </p:cNvCxnSpPr>
            <p:nvPr/>
          </p:nvCxnSpPr>
          <p:spPr>
            <a:xfrm rot="16200000" flipV="1">
              <a:off x="1404757" y="4175386"/>
              <a:ext cx="500066" cy="18106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endCxn id="83" idx="4"/>
            </p:cNvCxnSpPr>
            <p:nvPr/>
          </p:nvCxnSpPr>
          <p:spPr>
            <a:xfrm rot="5400000" flipH="1" flipV="1">
              <a:off x="1574299" y="4023950"/>
              <a:ext cx="500066" cy="320978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86" idx="0"/>
              <a:endCxn id="81" idx="4"/>
            </p:cNvCxnSpPr>
            <p:nvPr/>
          </p:nvCxnSpPr>
          <p:spPr>
            <a:xfrm rot="16200000" flipV="1">
              <a:off x="1413810" y="3836302"/>
              <a:ext cx="500066" cy="696274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86" idx="0"/>
              <a:endCxn id="82" idx="4"/>
            </p:cNvCxnSpPr>
            <p:nvPr/>
          </p:nvCxnSpPr>
          <p:spPr>
            <a:xfrm rot="16200000" flipV="1">
              <a:off x="1578826" y="4001317"/>
              <a:ext cx="500066" cy="36624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86" idx="0"/>
              <a:endCxn id="83" idx="4"/>
            </p:cNvCxnSpPr>
            <p:nvPr/>
          </p:nvCxnSpPr>
          <p:spPr>
            <a:xfrm rot="16200000" flipV="1">
              <a:off x="1748368" y="4170859"/>
              <a:ext cx="500066" cy="2715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87" idx="1"/>
              <a:endCxn id="81" idx="4"/>
            </p:cNvCxnSpPr>
            <p:nvPr/>
          </p:nvCxnSpPr>
          <p:spPr>
            <a:xfrm rot="16200000" flipV="1">
              <a:off x="1507388" y="3742725"/>
              <a:ext cx="541913" cy="925276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87" idx="1"/>
              <a:endCxn id="82" idx="4"/>
            </p:cNvCxnSpPr>
            <p:nvPr/>
          </p:nvCxnSpPr>
          <p:spPr>
            <a:xfrm rot="16200000" flipV="1">
              <a:off x="1672404" y="3907740"/>
              <a:ext cx="541913" cy="595245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7" idx="0"/>
              <a:endCxn id="83" idx="4"/>
            </p:cNvCxnSpPr>
            <p:nvPr/>
          </p:nvCxnSpPr>
          <p:spPr>
            <a:xfrm rot="16200000" flipV="1">
              <a:off x="1913383" y="4005844"/>
              <a:ext cx="500066" cy="357190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1376463" y="2991619"/>
                  <a:ext cx="604368" cy="28803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463" y="2991619"/>
                  <a:ext cx="604368" cy="2880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980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直接箭头连接符 104"/>
            <p:cNvCxnSpPr>
              <a:stCxn id="81" idx="0"/>
              <a:endCxn id="104" idx="2"/>
            </p:cNvCxnSpPr>
            <p:nvPr/>
          </p:nvCxnSpPr>
          <p:spPr>
            <a:xfrm flipV="1">
              <a:off x="1315706" y="3279651"/>
              <a:ext cx="362941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82" idx="0"/>
              <a:endCxn id="104" idx="2"/>
            </p:cNvCxnSpPr>
            <p:nvPr/>
          </p:nvCxnSpPr>
          <p:spPr>
            <a:xfrm flipV="1">
              <a:off x="1645737" y="3279651"/>
              <a:ext cx="32910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stCxn id="83" idx="0"/>
              <a:endCxn id="104" idx="2"/>
            </p:cNvCxnSpPr>
            <p:nvPr/>
          </p:nvCxnSpPr>
          <p:spPr>
            <a:xfrm flipH="1" flipV="1">
              <a:off x="1678647" y="3279651"/>
              <a:ext cx="306174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81" idx="0"/>
            </p:cNvCxnSpPr>
            <p:nvPr/>
          </p:nvCxnSpPr>
          <p:spPr>
            <a:xfrm flipV="1">
              <a:off x="1315706" y="3279651"/>
              <a:ext cx="91907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82" idx="0"/>
            </p:cNvCxnSpPr>
            <p:nvPr/>
          </p:nvCxnSpPr>
          <p:spPr>
            <a:xfrm flipH="1" flipV="1">
              <a:off x="1376463" y="3279651"/>
              <a:ext cx="269274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stCxn id="83" idx="0"/>
            </p:cNvCxnSpPr>
            <p:nvPr/>
          </p:nvCxnSpPr>
          <p:spPr>
            <a:xfrm flipH="1" flipV="1">
              <a:off x="1383138" y="3279651"/>
              <a:ext cx="601683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81" idx="0"/>
            </p:cNvCxnSpPr>
            <p:nvPr/>
          </p:nvCxnSpPr>
          <p:spPr>
            <a:xfrm flipV="1">
              <a:off x="1315706" y="3279651"/>
              <a:ext cx="665125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82" idx="0"/>
            </p:cNvCxnSpPr>
            <p:nvPr/>
          </p:nvCxnSpPr>
          <p:spPr>
            <a:xfrm flipV="1">
              <a:off x="1645737" y="3279651"/>
              <a:ext cx="335094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stCxn id="83" idx="0"/>
            </p:cNvCxnSpPr>
            <p:nvPr/>
          </p:nvCxnSpPr>
          <p:spPr>
            <a:xfrm flipH="1" flipV="1">
              <a:off x="1954638" y="3279651"/>
              <a:ext cx="30183" cy="369003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椭圆 311"/>
            <p:cNvSpPr/>
            <p:nvPr/>
          </p:nvSpPr>
          <p:spPr>
            <a:xfrm>
              <a:off x="1520967" y="4443996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8" name="直接箭头连接符 327"/>
            <p:cNvCxnSpPr>
              <a:stCxn id="234" idx="0"/>
              <a:endCxn id="84" idx="3"/>
            </p:cNvCxnSpPr>
            <p:nvPr/>
          </p:nvCxnSpPr>
          <p:spPr>
            <a:xfrm flipH="1" flipV="1">
              <a:off x="893699" y="4678377"/>
              <a:ext cx="722443" cy="1113281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箭头连接符 328"/>
            <p:cNvCxnSpPr>
              <a:stCxn id="234" idx="0"/>
              <a:endCxn id="85" idx="4"/>
            </p:cNvCxnSpPr>
            <p:nvPr/>
          </p:nvCxnSpPr>
          <p:spPr>
            <a:xfrm flipH="1" flipV="1">
              <a:off x="1333812" y="4720224"/>
              <a:ext cx="282330" cy="1071434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箭头连接符 329"/>
            <p:cNvCxnSpPr>
              <a:stCxn id="234" idx="0"/>
              <a:endCxn id="312" idx="4"/>
            </p:cNvCxnSpPr>
            <p:nvPr/>
          </p:nvCxnSpPr>
          <p:spPr>
            <a:xfrm flipV="1">
              <a:off x="1616142" y="4729748"/>
              <a:ext cx="47701" cy="1061910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箭头连接符 330"/>
            <p:cNvCxnSpPr>
              <a:stCxn id="234" idx="0"/>
              <a:endCxn id="86" idx="4"/>
            </p:cNvCxnSpPr>
            <p:nvPr/>
          </p:nvCxnSpPr>
          <p:spPr>
            <a:xfrm flipV="1">
              <a:off x="1616142" y="4720224"/>
              <a:ext cx="395838" cy="1071434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箭头连接符 331"/>
            <p:cNvCxnSpPr>
              <a:stCxn id="234" idx="0"/>
              <a:endCxn id="87" idx="4"/>
            </p:cNvCxnSpPr>
            <p:nvPr/>
          </p:nvCxnSpPr>
          <p:spPr>
            <a:xfrm flipV="1">
              <a:off x="1616142" y="4720224"/>
              <a:ext cx="725869" cy="1071434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上下箭头 146"/>
          <p:cNvSpPr/>
          <p:nvPr/>
        </p:nvSpPr>
        <p:spPr>
          <a:xfrm>
            <a:off x="1598113" y="2576380"/>
            <a:ext cx="180000" cy="415239"/>
          </a:xfrm>
          <a:prstGeom prst="upDownArrow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/>
              <p:cNvSpPr/>
              <p:nvPr/>
            </p:nvSpPr>
            <p:spPr>
              <a:xfrm>
                <a:off x="1935116" y="1993212"/>
                <a:ext cx="456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0" name="矩形 2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16" y="1993212"/>
                <a:ext cx="45660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1" name="Picture 3" descr="D:\workspace\DAE\result_new_PCA_0.98_SIFT\global\lfpw_40\image_0048_0_0_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62" y="2195377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2" name="肘形连接符 401"/>
          <p:cNvCxnSpPr>
            <a:stCxn id="401" idx="3"/>
          </p:cNvCxnSpPr>
          <p:nvPr/>
        </p:nvCxnSpPr>
        <p:spPr>
          <a:xfrm>
            <a:off x="1873062" y="2385877"/>
            <a:ext cx="1431563" cy="3765078"/>
          </a:xfrm>
          <a:prstGeom prst="bentConnector3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3" name="Picture 5" descr="D:\workspace\DAE\result_new_PCA_0.98_SIFT\global\lfpw_60\image_0048_0_0_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16" y="581694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4" name="肘形连接符 303"/>
          <p:cNvCxnSpPr>
            <a:stCxn id="404" idx="3"/>
            <a:endCxn id="405" idx="1"/>
          </p:cNvCxnSpPr>
          <p:nvPr/>
        </p:nvCxnSpPr>
        <p:spPr>
          <a:xfrm>
            <a:off x="3909254" y="2278962"/>
            <a:ext cx="1314383" cy="3861732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5" name="Picture 7" descr="D:\workspace\DAE\result_new_PCA_0.98_SIFT\local\pretrain1000_400_iter1000_finetune_iter1000_trainset_lfpwtestset_result_level_1_80x80\image_0048_0_0_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37" y="575969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4792775" y="1814380"/>
            <a:ext cx="1862563" cy="4033685"/>
            <a:chOff x="4792775" y="1814380"/>
            <a:chExt cx="1862563" cy="4033685"/>
          </a:xfrm>
        </p:grpSpPr>
        <p:cxnSp>
          <p:nvCxnSpPr>
            <p:cNvPr id="289" name="直接箭头连接符 288"/>
            <p:cNvCxnSpPr/>
            <p:nvPr/>
          </p:nvCxnSpPr>
          <p:spPr bwMode="auto">
            <a:xfrm flipV="1">
              <a:off x="5632422" y="5459683"/>
              <a:ext cx="0" cy="30240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9" name="椭圆 148"/>
            <p:cNvSpPr/>
            <p:nvPr/>
          </p:nvSpPr>
          <p:spPr>
            <a:xfrm>
              <a:off x="5162629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5492660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5831744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4841651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5180735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5858903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6188934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箭头连接符 155"/>
            <p:cNvCxnSpPr>
              <a:stCxn id="152" idx="0"/>
              <a:endCxn id="149" idx="4"/>
            </p:cNvCxnSpPr>
            <p:nvPr/>
          </p:nvCxnSpPr>
          <p:spPr>
            <a:xfrm rot="5400000" flipH="1" flipV="1">
              <a:off x="4894983" y="4023950"/>
              <a:ext cx="500066" cy="320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>
              <a:stCxn id="152" idx="0"/>
              <a:endCxn id="150" idx="4"/>
            </p:cNvCxnSpPr>
            <p:nvPr/>
          </p:nvCxnSpPr>
          <p:spPr>
            <a:xfrm rot="5400000" flipH="1" flipV="1">
              <a:off x="5059998" y="3858935"/>
              <a:ext cx="500066" cy="651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>
              <a:stCxn id="152" idx="0"/>
              <a:endCxn id="151" idx="4"/>
            </p:cNvCxnSpPr>
            <p:nvPr/>
          </p:nvCxnSpPr>
          <p:spPr>
            <a:xfrm rot="5400000" flipH="1" flipV="1">
              <a:off x="5229540" y="3689393"/>
              <a:ext cx="500066" cy="9900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>
              <a:stCxn id="153" idx="0"/>
              <a:endCxn id="149" idx="4"/>
            </p:cNvCxnSpPr>
            <p:nvPr/>
          </p:nvCxnSpPr>
          <p:spPr>
            <a:xfrm rot="16200000" flipV="1">
              <a:off x="5064525" y="4175386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stCxn id="153" idx="0"/>
              <a:endCxn id="150" idx="4"/>
            </p:cNvCxnSpPr>
            <p:nvPr/>
          </p:nvCxnSpPr>
          <p:spPr>
            <a:xfrm rot="5400000" flipH="1" flipV="1">
              <a:off x="5229540" y="4028477"/>
              <a:ext cx="500066" cy="311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153" idx="0"/>
              <a:endCxn id="151" idx="4"/>
            </p:cNvCxnSpPr>
            <p:nvPr/>
          </p:nvCxnSpPr>
          <p:spPr>
            <a:xfrm rot="5400000" flipH="1" flipV="1">
              <a:off x="5399082" y="3858935"/>
              <a:ext cx="500066" cy="651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>
              <a:endCxn id="149" idx="4"/>
            </p:cNvCxnSpPr>
            <p:nvPr/>
          </p:nvCxnSpPr>
          <p:spPr>
            <a:xfrm rot="16200000" flipV="1">
              <a:off x="5229541" y="4010370"/>
              <a:ext cx="500066" cy="3481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endCxn id="150" idx="4"/>
            </p:cNvCxnSpPr>
            <p:nvPr/>
          </p:nvCxnSpPr>
          <p:spPr>
            <a:xfrm rot="16200000" flipV="1">
              <a:off x="5394556" y="4175386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>
              <a:endCxn id="151" idx="4"/>
            </p:cNvCxnSpPr>
            <p:nvPr/>
          </p:nvCxnSpPr>
          <p:spPr>
            <a:xfrm rot="5400000" flipH="1" flipV="1">
              <a:off x="5564098" y="4023950"/>
              <a:ext cx="500066" cy="320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>
              <a:stCxn id="154" idx="0"/>
              <a:endCxn id="149" idx="4"/>
            </p:cNvCxnSpPr>
            <p:nvPr/>
          </p:nvCxnSpPr>
          <p:spPr>
            <a:xfrm rot="16200000" flipV="1">
              <a:off x="5403609" y="3836302"/>
              <a:ext cx="500066" cy="696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>
              <a:stCxn id="154" idx="0"/>
              <a:endCxn id="150" idx="4"/>
            </p:cNvCxnSpPr>
            <p:nvPr/>
          </p:nvCxnSpPr>
          <p:spPr>
            <a:xfrm rot="16200000" flipV="1">
              <a:off x="5568625" y="4001317"/>
              <a:ext cx="500066" cy="3662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/>
            <p:cNvCxnSpPr>
              <a:stCxn id="154" idx="0"/>
              <a:endCxn id="151" idx="4"/>
            </p:cNvCxnSpPr>
            <p:nvPr/>
          </p:nvCxnSpPr>
          <p:spPr>
            <a:xfrm rot="16200000" flipV="1">
              <a:off x="5738167" y="4170859"/>
              <a:ext cx="500066" cy="271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/>
            <p:cNvCxnSpPr>
              <a:stCxn id="155" idx="1"/>
              <a:endCxn id="149" idx="4"/>
            </p:cNvCxnSpPr>
            <p:nvPr/>
          </p:nvCxnSpPr>
          <p:spPr>
            <a:xfrm rot="16200000" flipV="1">
              <a:off x="5497187" y="3742725"/>
              <a:ext cx="541913" cy="9252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>
              <a:stCxn id="155" idx="1"/>
              <a:endCxn id="150" idx="4"/>
            </p:cNvCxnSpPr>
            <p:nvPr/>
          </p:nvCxnSpPr>
          <p:spPr>
            <a:xfrm rot="16200000" flipV="1">
              <a:off x="5662203" y="3907740"/>
              <a:ext cx="541913" cy="5952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>
              <a:stCxn id="155" idx="0"/>
              <a:endCxn id="151" idx="4"/>
            </p:cNvCxnSpPr>
            <p:nvPr/>
          </p:nvCxnSpPr>
          <p:spPr>
            <a:xfrm rot="16200000" flipV="1">
              <a:off x="5903182" y="4005844"/>
              <a:ext cx="500066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/>
                <p:cNvSpPr/>
                <p:nvPr/>
              </p:nvSpPr>
              <p:spPr>
                <a:xfrm>
                  <a:off x="5366262" y="2991619"/>
                  <a:ext cx="604368" cy="2880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矩形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6262" y="2991619"/>
                  <a:ext cx="604368" cy="2880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980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直接箭头连接符 171"/>
            <p:cNvCxnSpPr>
              <a:stCxn id="149" idx="0"/>
              <a:endCxn id="171" idx="2"/>
            </p:cNvCxnSpPr>
            <p:nvPr/>
          </p:nvCxnSpPr>
          <p:spPr>
            <a:xfrm flipV="1">
              <a:off x="5305505" y="3279651"/>
              <a:ext cx="362941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/>
            <p:cNvCxnSpPr>
              <a:stCxn id="150" idx="0"/>
              <a:endCxn id="171" idx="2"/>
            </p:cNvCxnSpPr>
            <p:nvPr/>
          </p:nvCxnSpPr>
          <p:spPr>
            <a:xfrm flipV="1">
              <a:off x="5635536" y="3279651"/>
              <a:ext cx="32910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>
              <a:stCxn id="151" idx="0"/>
              <a:endCxn id="171" idx="2"/>
            </p:cNvCxnSpPr>
            <p:nvPr/>
          </p:nvCxnSpPr>
          <p:spPr>
            <a:xfrm flipH="1" flipV="1">
              <a:off x="5668446" y="3279651"/>
              <a:ext cx="30617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0"/>
            <p:cNvCxnSpPr>
              <a:stCxn id="149" idx="0"/>
            </p:cNvCxnSpPr>
            <p:nvPr/>
          </p:nvCxnSpPr>
          <p:spPr>
            <a:xfrm flipV="1">
              <a:off x="5305505" y="3279651"/>
              <a:ext cx="91907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>
              <a:stCxn id="150" idx="0"/>
            </p:cNvCxnSpPr>
            <p:nvPr/>
          </p:nvCxnSpPr>
          <p:spPr>
            <a:xfrm flipH="1" flipV="1">
              <a:off x="5366262" y="3279651"/>
              <a:ext cx="26927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2"/>
            <p:cNvCxnSpPr>
              <a:stCxn id="151" idx="0"/>
            </p:cNvCxnSpPr>
            <p:nvPr/>
          </p:nvCxnSpPr>
          <p:spPr>
            <a:xfrm flipH="1" flipV="1">
              <a:off x="5372937" y="3279651"/>
              <a:ext cx="601683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49" idx="0"/>
            </p:cNvCxnSpPr>
            <p:nvPr/>
          </p:nvCxnSpPr>
          <p:spPr>
            <a:xfrm flipV="1">
              <a:off x="5305505" y="3279651"/>
              <a:ext cx="665125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/>
            <p:cNvCxnSpPr>
              <a:stCxn id="150" idx="0"/>
            </p:cNvCxnSpPr>
            <p:nvPr/>
          </p:nvCxnSpPr>
          <p:spPr>
            <a:xfrm flipV="1">
              <a:off x="5635536" y="3279651"/>
              <a:ext cx="33509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箭头连接符 190"/>
            <p:cNvCxnSpPr>
              <a:stCxn id="151" idx="0"/>
            </p:cNvCxnSpPr>
            <p:nvPr/>
          </p:nvCxnSpPr>
          <p:spPr>
            <a:xfrm flipH="1" flipV="1">
              <a:off x="5944437" y="3279651"/>
              <a:ext cx="30183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上箭头 191"/>
            <p:cNvSpPr/>
            <p:nvPr/>
          </p:nvSpPr>
          <p:spPr>
            <a:xfrm>
              <a:off x="5545536" y="2576379"/>
              <a:ext cx="180000" cy="415239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5510766" y="2635674"/>
                  <a:ext cx="982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66" y="2635674"/>
                  <a:ext cx="982636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矩形 232"/>
                <p:cNvSpPr/>
                <p:nvPr/>
              </p:nvSpPr>
              <p:spPr>
                <a:xfrm>
                  <a:off x="6022446" y="1837943"/>
                  <a:ext cx="456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矩形 2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446" y="1837943"/>
                  <a:ext cx="456599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/>
            <p:cNvSpPr txBox="1"/>
            <p:nvPr/>
          </p:nvSpPr>
          <p:spPr>
            <a:xfrm>
              <a:off x="5477729" y="5061680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993269" y="5046321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pic>
          <p:nvPicPr>
            <p:cNvPr id="240" name="Picture 21" descr="E:\E\data tranfer\投稿\cvpr2014\results\patches_level_2\68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699" y="521562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8" name="圆角矩形 247"/>
            <p:cNvSpPr/>
            <p:nvPr/>
          </p:nvSpPr>
          <p:spPr>
            <a:xfrm>
              <a:off x="4792775" y="5162704"/>
              <a:ext cx="1747709" cy="305872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3" name="Picture 44" descr="E:\E\data tranfer\投稿\cvpr2014\results\patches_level_2\31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955" y="5211747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47" descr="E:\E\data tranfer\投稿\cvpr2014\results\patches_level_2\37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650" y="521498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48" descr="E:\E\data tranfer\投稿\cvpr2014\results\patches_level_2\39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326" y="521498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49" descr="E:\E\data tranfer\投稿\cvpr2014\results\patches_level_2\40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6005" y="521498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/>
                <p:cNvSpPr txBox="1"/>
                <p:nvPr/>
              </p:nvSpPr>
              <p:spPr>
                <a:xfrm>
                  <a:off x="5867430" y="5478733"/>
                  <a:ext cx="7879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∅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8" name="TextBox 3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30" y="5478733"/>
                  <a:ext cx="787908" cy="369332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椭圆 312"/>
            <p:cNvSpPr/>
            <p:nvPr/>
          </p:nvSpPr>
          <p:spPr>
            <a:xfrm>
              <a:off x="5506030" y="4443996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5" name="直接箭头连接符 344"/>
            <p:cNvCxnSpPr>
              <a:stCxn id="256" idx="0"/>
              <a:endCxn id="152" idx="4"/>
            </p:cNvCxnSpPr>
            <p:nvPr/>
          </p:nvCxnSpPr>
          <p:spPr>
            <a:xfrm flipV="1">
              <a:off x="4941663" y="4720224"/>
              <a:ext cx="42864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endCxn id="153" idx="4"/>
            </p:cNvCxnSpPr>
            <p:nvPr/>
          </p:nvCxnSpPr>
          <p:spPr>
            <a:xfrm flipV="1">
              <a:off x="4941662" y="4720224"/>
              <a:ext cx="381949" cy="4769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endCxn id="313" idx="4"/>
            </p:cNvCxnSpPr>
            <p:nvPr/>
          </p:nvCxnSpPr>
          <p:spPr>
            <a:xfrm flipV="1">
              <a:off x="4984526" y="4729748"/>
              <a:ext cx="664380" cy="4329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箭头连接符 347"/>
            <p:cNvCxnSpPr>
              <a:stCxn id="256" idx="0"/>
              <a:endCxn id="154" idx="4"/>
            </p:cNvCxnSpPr>
            <p:nvPr/>
          </p:nvCxnSpPr>
          <p:spPr>
            <a:xfrm flipV="1">
              <a:off x="4941663" y="4720224"/>
              <a:ext cx="1060116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箭头连接符 348"/>
            <p:cNvCxnSpPr>
              <a:stCxn id="256" idx="0"/>
              <a:endCxn id="155" idx="4"/>
            </p:cNvCxnSpPr>
            <p:nvPr/>
          </p:nvCxnSpPr>
          <p:spPr>
            <a:xfrm flipV="1">
              <a:off x="4941663" y="4720224"/>
              <a:ext cx="1390147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箭头连接符 349"/>
            <p:cNvCxnSpPr>
              <a:stCxn id="253" idx="0"/>
              <a:endCxn id="152" idx="4"/>
            </p:cNvCxnSpPr>
            <p:nvPr/>
          </p:nvCxnSpPr>
          <p:spPr>
            <a:xfrm flipH="1" flipV="1">
              <a:off x="4984527" y="4720224"/>
              <a:ext cx="931441" cy="4915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箭头连接符 350"/>
            <p:cNvCxnSpPr>
              <a:stCxn id="253" idx="0"/>
              <a:endCxn id="153" idx="4"/>
            </p:cNvCxnSpPr>
            <p:nvPr/>
          </p:nvCxnSpPr>
          <p:spPr>
            <a:xfrm flipH="1" flipV="1">
              <a:off x="5323611" y="4720224"/>
              <a:ext cx="592357" cy="4915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351"/>
            <p:cNvCxnSpPr>
              <a:endCxn id="313" idx="4"/>
            </p:cNvCxnSpPr>
            <p:nvPr/>
          </p:nvCxnSpPr>
          <p:spPr>
            <a:xfrm flipH="1" flipV="1">
              <a:off x="5648906" y="4729748"/>
              <a:ext cx="284253" cy="467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箭头连接符 352"/>
            <p:cNvCxnSpPr>
              <a:endCxn id="154" idx="4"/>
            </p:cNvCxnSpPr>
            <p:nvPr/>
          </p:nvCxnSpPr>
          <p:spPr>
            <a:xfrm flipV="1">
              <a:off x="5933159" y="4720224"/>
              <a:ext cx="68620" cy="4915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箭头连接符 353"/>
            <p:cNvCxnSpPr>
              <a:endCxn id="155" idx="4"/>
            </p:cNvCxnSpPr>
            <p:nvPr/>
          </p:nvCxnSpPr>
          <p:spPr>
            <a:xfrm flipV="1">
              <a:off x="5959528" y="4720224"/>
              <a:ext cx="372282" cy="4424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箭头连接符 354"/>
            <p:cNvCxnSpPr>
              <a:stCxn id="257" idx="0"/>
              <a:endCxn id="152" idx="4"/>
            </p:cNvCxnSpPr>
            <p:nvPr/>
          </p:nvCxnSpPr>
          <p:spPr>
            <a:xfrm flipH="1" flipV="1">
              <a:off x="4984527" y="4720224"/>
              <a:ext cx="183812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箭头连接符 355"/>
            <p:cNvCxnSpPr>
              <a:endCxn id="153" idx="4"/>
            </p:cNvCxnSpPr>
            <p:nvPr/>
          </p:nvCxnSpPr>
          <p:spPr>
            <a:xfrm flipV="1">
              <a:off x="5180735" y="4720224"/>
              <a:ext cx="142876" cy="4915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箭头连接符 356"/>
            <p:cNvCxnSpPr>
              <a:stCxn id="257" idx="0"/>
              <a:endCxn id="313" idx="4"/>
            </p:cNvCxnSpPr>
            <p:nvPr/>
          </p:nvCxnSpPr>
          <p:spPr>
            <a:xfrm flipV="1">
              <a:off x="5168339" y="4729748"/>
              <a:ext cx="480567" cy="48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/>
            <p:cNvCxnSpPr>
              <a:stCxn id="257" idx="0"/>
              <a:endCxn id="154" idx="4"/>
            </p:cNvCxnSpPr>
            <p:nvPr/>
          </p:nvCxnSpPr>
          <p:spPr>
            <a:xfrm flipV="1">
              <a:off x="5168339" y="4720224"/>
              <a:ext cx="833440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/>
            <p:cNvCxnSpPr>
              <a:stCxn id="257" idx="0"/>
              <a:endCxn id="155" idx="4"/>
            </p:cNvCxnSpPr>
            <p:nvPr/>
          </p:nvCxnSpPr>
          <p:spPr>
            <a:xfrm flipV="1">
              <a:off x="5168339" y="4720224"/>
              <a:ext cx="1163471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/>
            <p:cNvCxnSpPr>
              <a:stCxn id="258" idx="0"/>
              <a:endCxn id="153" idx="4"/>
            </p:cNvCxnSpPr>
            <p:nvPr/>
          </p:nvCxnSpPr>
          <p:spPr>
            <a:xfrm flipH="1" flipV="1">
              <a:off x="5323611" y="4720224"/>
              <a:ext cx="82407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/>
            <p:cNvCxnSpPr>
              <a:stCxn id="238" idx="1"/>
              <a:endCxn id="152" idx="4"/>
            </p:cNvCxnSpPr>
            <p:nvPr/>
          </p:nvCxnSpPr>
          <p:spPr>
            <a:xfrm flipH="1" flipV="1">
              <a:off x="4984527" y="4720224"/>
              <a:ext cx="493202" cy="5261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箭头连接符 361"/>
            <p:cNvCxnSpPr>
              <a:stCxn id="258" idx="0"/>
              <a:endCxn id="313" idx="4"/>
            </p:cNvCxnSpPr>
            <p:nvPr/>
          </p:nvCxnSpPr>
          <p:spPr>
            <a:xfrm flipV="1">
              <a:off x="5406018" y="4729748"/>
              <a:ext cx="242888" cy="48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箭头连接符 362"/>
            <p:cNvCxnSpPr>
              <a:stCxn id="258" idx="0"/>
              <a:endCxn id="154" idx="4"/>
            </p:cNvCxnSpPr>
            <p:nvPr/>
          </p:nvCxnSpPr>
          <p:spPr>
            <a:xfrm flipV="1">
              <a:off x="5406018" y="4720224"/>
              <a:ext cx="595761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箭头连接符 363"/>
            <p:cNvCxnSpPr>
              <a:stCxn id="258" idx="0"/>
              <a:endCxn id="155" idx="4"/>
            </p:cNvCxnSpPr>
            <p:nvPr/>
          </p:nvCxnSpPr>
          <p:spPr>
            <a:xfrm flipV="1">
              <a:off x="5406018" y="4720224"/>
              <a:ext cx="925792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箭头连接符 364"/>
            <p:cNvCxnSpPr>
              <a:stCxn id="240" idx="0"/>
              <a:endCxn id="152" idx="4"/>
            </p:cNvCxnSpPr>
            <p:nvPr/>
          </p:nvCxnSpPr>
          <p:spPr>
            <a:xfrm flipH="1" flipV="1">
              <a:off x="4984527" y="4720224"/>
              <a:ext cx="1407185" cy="4954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箭头连接符 365"/>
            <p:cNvCxnSpPr>
              <a:stCxn id="240" idx="0"/>
              <a:endCxn id="153" idx="4"/>
            </p:cNvCxnSpPr>
            <p:nvPr/>
          </p:nvCxnSpPr>
          <p:spPr>
            <a:xfrm flipH="1" flipV="1">
              <a:off x="5323611" y="4720224"/>
              <a:ext cx="1068101" cy="4954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箭头连接符 366"/>
            <p:cNvCxnSpPr>
              <a:stCxn id="240" idx="0"/>
              <a:endCxn id="313" idx="4"/>
            </p:cNvCxnSpPr>
            <p:nvPr/>
          </p:nvCxnSpPr>
          <p:spPr>
            <a:xfrm flipH="1" flipV="1">
              <a:off x="5648906" y="4729748"/>
              <a:ext cx="742806" cy="4858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箭头连接符 367"/>
            <p:cNvCxnSpPr>
              <a:stCxn id="240" idx="0"/>
              <a:endCxn id="154" idx="4"/>
            </p:cNvCxnSpPr>
            <p:nvPr/>
          </p:nvCxnSpPr>
          <p:spPr>
            <a:xfrm flipH="1" flipV="1">
              <a:off x="6001779" y="4720224"/>
              <a:ext cx="389933" cy="4954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箭头连接符 368"/>
            <p:cNvCxnSpPr>
              <a:stCxn id="240" idx="0"/>
              <a:endCxn id="155" idx="4"/>
            </p:cNvCxnSpPr>
            <p:nvPr/>
          </p:nvCxnSpPr>
          <p:spPr>
            <a:xfrm flipH="1" flipV="1">
              <a:off x="6331810" y="4720224"/>
              <a:ext cx="59902" cy="4954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8" name="Picture 9" descr="D:\workspace\DAE\result_new_PCA_0.98_SIFT\local\pretrain1000_400_iter1000_finetune_iter1000_trainset_lfpwtestset_result_level_2_80x80\image_0048_0_0_0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056" y="1814380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6936780" y="1623877"/>
            <a:ext cx="2044584" cy="4233316"/>
            <a:chOff x="6936780" y="1623877"/>
            <a:chExt cx="2044584" cy="4233316"/>
          </a:xfrm>
        </p:grpSpPr>
        <p:cxnSp>
          <p:nvCxnSpPr>
            <p:cNvPr id="290" name="直接箭头连接符 289"/>
            <p:cNvCxnSpPr/>
            <p:nvPr/>
          </p:nvCxnSpPr>
          <p:spPr bwMode="auto">
            <a:xfrm flipV="1">
              <a:off x="7778244" y="5507420"/>
              <a:ext cx="0" cy="30861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3" name="椭圆 192"/>
            <p:cNvSpPr/>
            <p:nvPr/>
          </p:nvSpPr>
          <p:spPr>
            <a:xfrm>
              <a:off x="7287230" y="364865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7617261" y="364865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7956345" y="364865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966252" y="4434470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7305336" y="4434470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7983504" y="4434470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8313535" y="4434470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0" name="直接箭头连接符 199"/>
            <p:cNvCxnSpPr>
              <a:stCxn id="196" idx="0"/>
              <a:endCxn id="193" idx="4"/>
            </p:cNvCxnSpPr>
            <p:nvPr/>
          </p:nvCxnSpPr>
          <p:spPr>
            <a:xfrm rot="5400000" flipH="1" flipV="1">
              <a:off x="7019584" y="4023948"/>
              <a:ext cx="500066" cy="320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96" idx="0"/>
              <a:endCxn id="194" idx="4"/>
            </p:cNvCxnSpPr>
            <p:nvPr/>
          </p:nvCxnSpPr>
          <p:spPr>
            <a:xfrm rot="5400000" flipH="1" flipV="1">
              <a:off x="7184599" y="3858933"/>
              <a:ext cx="500066" cy="651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>
              <a:stCxn id="196" idx="0"/>
              <a:endCxn id="195" idx="4"/>
            </p:cNvCxnSpPr>
            <p:nvPr/>
          </p:nvCxnSpPr>
          <p:spPr>
            <a:xfrm rot="5400000" flipH="1" flipV="1">
              <a:off x="7354141" y="3689391"/>
              <a:ext cx="500066" cy="9900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/>
            <p:cNvCxnSpPr>
              <a:stCxn id="197" idx="0"/>
              <a:endCxn id="193" idx="4"/>
            </p:cNvCxnSpPr>
            <p:nvPr/>
          </p:nvCxnSpPr>
          <p:spPr>
            <a:xfrm rot="16200000" flipV="1">
              <a:off x="7189126" y="4175384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203"/>
            <p:cNvCxnSpPr>
              <a:stCxn id="197" idx="0"/>
              <a:endCxn id="194" idx="4"/>
            </p:cNvCxnSpPr>
            <p:nvPr/>
          </p:nvCxnSpPr>
          <p:spPr>
            <a:xfrm rot="5400000" flipH="1" flipV="1">
              <a:off x="7354141" y="4028475"/>
              <a:ext cx="500066" cy="311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/>
            <p:cNvCxnSpPr>
              <a:stCxn id="197" idx="0"/>
              <a:endCxn id="195" idx="4"/>
            </p:cNvCxnSpPr>
            <p:nvPr/>
          </p:nvCxnSpPr>
          <p:spPr>
            <a:xfrm rot="5400000" flipH="1" flipV="1">
              <a:off x="7523683" y="3858933"/>
              <a:ext cx="500066" cy="651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/>
            <p:cNvCxnSpPr>
              <a:endCxn id="193" idx="4"/>
            </p:cNvCxnSpPr>
            <p:nvPr/>
          </p:nvCxnSpPr>
          <p:spPr>
            <a:xfrm rot="16200000" flipV="1">
              <a:off x="7354142" y="4010368"/>
              <a:ext cx="500066" cy="3481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/>
            <p:cNvCxnSpPr>
              <a:endCxn id="194" idx="4"/>
            </p:cNvCxnSpPr>
            <p:nvPr/>
          </p:nvCxnSpPr>
          <p:spPr>
            <a:xfrm rot="16200000" flipV="1">
              <a:off x="7519157" y="4175384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/>
            <p:cNvCxnSpPr>
              <a:endCxn id="195" idx="4"/>
            </p:cNvCxnSpPr>
            <p:nvPr/>
          </p:nvCxnSpPr>
          <p:spPr>
            <a:xfrm rot="5400000" flipH="1" flipV="1">
              <a:off x="7688699" y="4023948"/>
              <a:ext cx="500066" cy="320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/>
            <p:cNvCxnSpPr>
              <a:stCxn id="198" idx="0"/>
              <a:endCxn id="193" idx="4"/>
            </p:cNvCxnSpPr>
            <p:nvPr/>
          </p:nvCxnSpPr>
          <p:spPr>
            <a:xfrm rot="16200000" flipV="1">
              <a:off x="7528210" y="3836300"/>
              <a:ext cx="500066" cy="696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/>
            <p:cNvCxnSpPr>
              <a:stCxn id="198" idx="0"/>
              <a:endCxn id="194" idx="4"/>
            </p:cNvCxnSpPr>
            <p:nvPr/>
          </p:nvCxnSpPr>
          <p:spPr>
            <a:xfrm rot="16200000" flipV="1">
              <a:off x="7693226" y="4001315"/>
              <a:ext cx="500066" cy="3662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/>
            <p:cNvCxnSpPr>
              <a:stCxn id="198" idx="0"/>
              <a:endCxn id="195" idx="4"/>
            </p:cNvCxnSpPr>
            <p:nvPr/>
          </p:nvCxnSpPr>
          <p:spPr>
            <a:xfrm rot="16200000" flipV="1">
              <a:off x="7862768" y="4170857"/>
              <a:ext cx="500066" cy="271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211"/>
            <p:cNvCxnSpPr>
              <a:stCxn id="199" idx="1"/>
              <a:endCxn id="193" idx="4"/>
            </p:cNvCxnSpPr>
            <p:nvPr/>
          </p:nvCxnSpPr>
          <p:spPr>
            <a:xfrm rot="16200000" flipV="1">
              <a:off x="7621788" y="3742723"/>
              <a:ext cx="541913" cy="9252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/>
            <p:cNvCxnSpPr>
              <a:stCxn id="199" idx="1"/>
              <a:endCxn id="194" idx="4"/>
            </p:cNvCxnSpPr>
            <p:nvPr/>
          </p:nvCxnSpPr>
          <p:spPr>
            <a:xfrm rot="16200000" flipV="1">
              <a:off x="7786804" y="3907738"/>
              <a:ext cx="541913" cy="5952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/>
            <p:cNvCxnSpPr>
              <a:stCxn id="199" idx="0"/>
              <a:endCxn id="195" idx="4"/>
            </p:cNvCxnSpPr>
            <p:nvPr/>
          </p:nvCxnSpPr>
          <p:spPr>
            <a:xfrm rot="16200000" flipV="1">
              <a:off x="8027783" y="4005842"/>
              <a:ext cx="500066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矩形 214"/>
                <p:cNvSpPr/>
                <p:nvPr/>
              </p:nvSpPr>
              <p:spPr>
                <a:xfrm>
                  <a:off x="7490863" y="2991617"/>
                  <a:ext cx="604368" cy="2880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矩形 2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863" y="2991617"/>
                  <a:ext cx="604368" cy="2880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b="-980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接箭头连接符 215"/>
            <p:cNvCxnSpPr>
              <a:stCxn id="193" idx="0"/>
              <a:endCxn id="215" idx="2"/>
            </p:cNvCxnSpPr>
            <p:nvPr/>
          </p:nvCxnSpPr>
          <p:spPr>
            <a:xfrm flipV="1">
              <a:off x="7430106" y="3279649"/>
              <a:ext cx="362941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/>
            <p:cNvCxnSpPr>
              <a:stCxn id="194" idx="0"/>
              <a:endCxn id="215" idx="2"/>
            </p:cNvCxnSpPr>
            <p:nvPr/>
          </p:nvCxnSpPr>
          <p:spPr>
            <a:xfrm flipV="1">
              <a:off x="7760137" y="3279649"/>
              <a:ext cx="32910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17"/>
            <p:cNvCxnSpPr>
              <a:stCxn id="195" idx="0"/>
              <a:endCxn id="215" idx="2"/>
            </p:cNvCxnSpPr>
            <p:nvPr/>
          </p:nvCxnSpPr>
          <p:spPr>
            <a:xfrm flipH="1" flipV="1">
              <a:off x="7793047" y="3279649"/>
              <a:ext cx="30617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箭头连接符 218"/>
            <p:cNvCxnSpPr>
              <a:stCxn id="193" idx="0"/>
            </p:cNvCxnSpPr>
            <p:nvPr/>
          </p:nvCxnSpPr>
          <p:spPr>
            <a:xfrm flipV="1">
              <a:off x="7430106" y="3279649"/>
              <a:ext cx="91907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/>
            <p:cNvCxnSpPr>
              <a:stCxn id="194" idx="0"/>
            </p:cNvCxnSpPr>
            <p:nvPr/>
          </p:nvCxnSpPr>
          <p:spPr>
            <a:xfrm flipH="1" flipV="1">
              <a:off x="7490863" y="3279649"/>
              <a:ext cx="26927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/>
            <p:cNvCxnSpPr>
              <a:stCxn id="195" idx="0"/>
            </p:cNvCxnSpPr>
            <p:nvPr/>
          </p:nvCxnSpPr>
          <p:spPr>
            <a:xfrm flipH="1" flipV="1">
              <a:off x="7497538" y="3279649"/>
              <a:ext cx="601683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/>
            <p:cNvCxnSpPr>
              <a:stCxn id="193" idx="0"/>
            </p:cNvCxnSpPr>
            <p:nvPr/>
          </p:nvCxnSpPr>
          <p:spPr>
            <a:xfrm flipV="1">
              <a:off x="7430106" y="3279649"/>
              <a:ext cx="665125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/>
            <p:cNvCxnSpPr>
              <a:stCxn id="194" idx="0"/>
            </p:cNvCxnSpPr>
            <p:nvPr/>
          </p:nvCxnSpPr>
          <p:spPr>
            <a:xfrm flipV="1">
              <a:off x="7760137" y="3279649"/>
              <a:ext cx="33509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>
              <a:stCxn id="195" idx="0"/>
            </p:cNvCxnSpPr>
            <p:nvPr/>
          </p:nvCxnSpPr>
          <p:spPr>
            <a:xfrm flipH="1" flipV="1">
              <a:off x="8069038" y="3279649"/>
              <a:ext cx="30183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上箭头 224"/>
            <p:cNvSpPr/>
            <p:nvPr/>
          </p:nvSpPr>
          <p:spPr>
            <a:xfrm>
              <a:off x="7670137" y="2576377"/>
              <a:ext cx="180000" cy="415239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6" name="Picture 14" descr="C:\Users\lenovo\Desktop\pic\image_0048_0_0_0 (4)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1994" y="1623877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7656374" y="2635674"/>
                  <a:ext cx="9448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74" y="2635674"/>
                  <a:ext cx="944853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矩形 231"/>
                <p:cNvSpPr/>
                <p:nvPr/>
              </p:nvSpPr>
              <p:spPr>
                <a:xfrm>
                  <a:off x="8242097" y="1831135"/>
                  <a:ext cx="456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矩形 2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2097" y="1831135"/>
                  <a:ext cx="456599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2" name="TextBox 241"/>
            <p:cNvSpPr txBox="1"/>
            <p:nvPr/>
          </p:nvSpPr>
          <p:spPr>
            <a:xfrm>
              <a:off x="7614721" y="5061680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30261" y="5046321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pic>
          <p:nvPicPr>
            <p:cNvPr id="246" name="Picture 34" descr="E:\E\data tranfer\投稿\cvpr2014\results\patches_level_3\68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691" y="5230646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9" name="圆角矩形 248"/>
            <p:cNvSpPr/>
            <p:nvPr/>
          </p:nvSpPr>
          <p:spPr>
            <a:xfrm>
              <a:off x="6936780" y="5197148"/>
              <a:ext cx="1761916" cy="305872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0" name="Picture 39" descr="E:\E\data tranfer\投稿\cvpr2014\results\patches_level_3\37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252" y="5230645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41" descr="E:\E\data tranfer\投稿\cvpr2014\results\patches_level_3\39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323" y="5230987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43" descr="E:\E\data tranfer\投稿\cvpr2014\results\patches_level_3\31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049" y="523346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46" descr="E:\E\data tranfer\投稿\cvpr2014\results\patches_level_3\40.jp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314" y="5230644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>
                  <a:off x="8188134" y="5487861"/>
                  <a:ext cx="793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∅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134" y="5487861"/>
                  <a:ext cx="793230" cy="36933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4" name="椭圆 313"/>
            <p:cNvSpPr/>
            <p:nvPr/>
          </p:nvSpPr>
          <p:spPr>
            <a:xfrm>
              <a:off x="7660382" y="4443996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0" name="直接箭头连接符 369"/>
            <p:cNvCxnSpPr>
              <a:stCxn id="250" idx="0"/>
              <a:endCxn id="196" idx="4"/>
            </p:cNvCxnSpPr>
            <p:nvPr/>
          </p:nvCxnSpPr>
          <p:spPr>
            <a:xfrm flipV="1">
              <a:off x="7066265" y="4720222"/>
              <a:ext cx="42863" cy="5104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箭头连接符 370"/>
            <p:cNvCxnSpPr>
              <a:endCxn id="197" idx="4"/>
            </p:cNvCxnSpPr>
            <p:nvPr/>
          </p:nvCxnSpPr>
          <p:spPr>
            <a:xfrm flipV="1">
              <a:off x="7066265" y="4720222"/>
              <a:ext cx="381947" cy="4954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箭头连接符 371"/>
            <p:cNvCxnSpPr>
              <a:stCxn id="250" idx="0"/>
              <a:endCxn id="314" idx="4"/>
            </p:cNvCxnSpPr>
            <p:nvPr/>
          </p:nvCxnSpPr>
          <p:spPr>
            <a:xfrm flipV="1">
              <a:off x="7066265" y="4729748"/>
              <a:ext cx="736993" cy="5008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箭头连接符 372"/>
            <p:cNvCxnSpPr>
              <a:stCxn id="250" idx="0"/>
              <a:endCxn id="198" idx="4"/>
            </p:cNvCxnSpPr>
            <p:nvPr/>
          </p:nvCxnSpPr>
          <p:spPr>
            <a:xfrm flipV="1">
              <a:off x="7066265" y="4720222"/>
              <a:ext cx="1060115" cy="5104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箭头连接符 373"/>
            <p:cNvCxnSpPr>
              <a:stCxn id="250" idx="0"/>
              <a:endCxn id="199" idx="4"/>
            </p:cNvCxnSpPr>
            <p:nvPr/>
          </p:nvCxnSpPr>
          <p:spPr>
            <a:xfrm flipV="1">
              <a:off x="7066265" y="4720222"/>
              <a:ext cx="1390146" cy="5104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箭头连接符 374"/>
            <p:cNvCxnSpPr>
              <a:stCxn id="251" idx="0"/>
              <a:endCxn id="196" idx="4"/>
            </p:cNvCxnSpPr>
            <p:nvPr/>
          </p:nvCxnSpPr>
          <p:spPr>
            <a:xfrm flipH="1" flipV="1">
              <a:off x="7109128" y="4720222"/>
              <a:ext cx="196208" cy="5107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箭头连接符 375"/>
            <p:cNvCxnSpPr>
              <a:endCxn id="197" idx="4"/>
            </p:cNvCxnSpPr>
            <p:nvPr/>
          </p:nvCxnSpPr>
          <p:spPr>
            <a:xfrm flipV="1">
              <a:off x="7305336" y="4720222"/>
              <a:ext cx="142876" cy="491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箭头连接符 376"/>
            <p:cNvCxnSpPr>
              <a:endCxn id="314" idx="4"/>
            </p:cNvCxnSpPr>
            <p:nvPr/>
          </p:nvCxnSpPr>
          <p:spPr>
            <a:xfrm flipV="1">
              <a:off x="7305336" y="4729748"/>
              <a:ext cx="497922" cy="467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箭头连接符 377"/>
            <p:cNvCxnSpPr>
              <a:stCxn id="251" idx="0"/>
              <a:endCxn id="198" idx="4"/>
            </p:cNvCxnSpPr>
            <p:nvPr/>
          </p:nvCxnSpPr>
          <p:spPr>
            <a:xfrm flipV="1">
              <a:off x="7305336" y="4720222"/>
              <a:ext cx="821044" cy="5107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箭头连接符 378"/>
            <p:cNvCxnSpPr>
              <a:stCxn id="251" idx="0"/>
              <a:endCxn id="199" idx="4"/>
            </p:cNvCxnSpPr>
            <p:nvPr/>
          </p:nvCxnSpPr>
          <p:spPr>
            <a:xfrm flipV="1">
              <a:off x="7305336" y="4720222"/>
              <a:ext cx="1151075" cy="5107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箭头连接符 379"/>
            <p:cNvCxnSpPr>
              <a:stCxn id="255" idx="0"/>
              <a:endCxn id="196" idx="4"/>
            </p:cNvCxnSpPr>
            <p:nvPr/>
          </p:nvCxnSpPr>
          <p:spPr>
            <a:xfrm flipH="1" flipV="1">
              <a:off x="7109128" y="4720222"/>
              <a:ext cx="440199" cy="5104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箭头连接符 380"/>
            <p:cNvCxnSpPr>
              <a:stCxn id="255" idx="0"/>
              <a:endCxn id="197" idx="4"/>
            </p:cNvCxnSpPr>
            <p:nvPr/>
          </p:nvCxnSpPr>
          <p:spPr>
            <a:xfrm flipH="1" flipV="1">
              <a:off x="7448212" y="4720222"/>
              <a:ext cx="101115" cy="5104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箭头连接符 381"/>
            <p:cNvCxnSpPr>
              <a:endCxn id="314" idx="4"/>
            </p:cNvCxnSpPr>
            <p:nvPr/>
          </p:nvCxnSpPr>
          <p:spPr>
            <a:xfrm flipV="1">
              <a:off x="7572982" y="4729748"/>
              <a:ext cx="230276" cy="4819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箭头连接符 382"/>
            <p:cNvCxnSpPr>
              <a:stCxn id="255" idx="0"/>
              <a:endCxn id="198" idx="4"/>
            </p:cNvCxnSpPr>
            <p:nvPr/>
          </p:nvCxnSpPr>
          <p:spPr>
            <a:xfrm flipV="1">
              <a:off x="7549327" y="4720222"/>
              <a:ext cx="577053" cy="5104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箭头连接符 383"/>
            <p:cNvCxnSpPr>
              <a:stCxn id="255" idx="0"/>
              <a:endCxn id="199" idx="4"/>
            </p:cNvCxnSpPr>
            <p:nvPr/>
          </p:nvCxnSpPr>
          <p:spPr>
            <a:xfrm flipV="1">
              <a:off x="7549327" y="4720222"/>
              <a:ext cx="907084" cy="5104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箭头连接符 384"/>
            <p:cNvCxnSpPr>
              <a:stCxn id="252" idx="0"/>
            </p:cNvCxnSpPr>
            <p:nvPr/>
          </p:nvCxnSpPr>
          <p:spPr>
            <a:xfrm flipH="1" flipV="1">
              <a:off x="7166277" y="4729748"/>
              <a:ext cx="896785" cy="5037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箭头连接符 385"/>
            <p:cNvCxnSpPr>
              <a:stCxn id="252" idx="0"/>
              <a:endCxn id="197" idx="4"/>
            </p:cNvCxnSpPr>
            <p:nvPr/>
          </p:nvCxnSpPr>
          <p:spPr>
            <a:xfrm flipH="1" flipV="1">
              <a:off x="7448212" y="4720222"/>
              <a:ext cx="614850" cy="5132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箭头连接符 386"/>
            <p:cNvCxnSpPr>
              <a:stCxn id="252" idx="0"/>
              <a:endCxn id="314" idx="4"/>
            </p:cNvCxnSpPr>
            <p:nvPr/>
          </p:nvCxnSpPr>
          <p:spPr>
            <a:xfrm flipH="1" flipV="1">
              <a:off x="7803258" y="4729748"/>
              <a:ext cx="259804" cy="5037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/>
            <p:cNvCxnSpPr>
              <a:stCxn id="252" idx="0"/>
              <a:endCxn id="198" idx="4"/>
            </p:cNvCxnSpPr>
            <p:nvPr/>
          </p:nvCxnSpPr>
          <p:spPr>
            <a:xfrm flipV="1">
              <a:off x="8063062" y="4720222"/>
              <a:ext cx="63318" cy="5132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/>
            <p:cNvCxnSpPr>
              <a:endCxn id="199" idx="4"/>
            </p:cNvCxnSpPr>
            <p:nvPr/>
          </p:nvCxnSpPr>
          <p:spPr>
            <a:xfrm flipV="1">
              <a:off x="8063061" y="4720222"/>
              <a:ext cx="393350" cy="507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箭头连接符 389"/>
            <p:cNvCxnSpPr>
              <a:stCxn id="246" idx="0"/>
              <a:endCxn id="196" idx="4"/>
            </p:cNvCxnSpPr>
            <p:nvPr/>
          </p:nvCxnSpPr>
          <p:spPr>
            <a:xfrm flipH="1" flipV="1">
              <a:off x="7109128" y="4720222"/>
              <a:ext cx="1419576" cy="5104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箭头连接符 390"/>
            <p:cNvCxnSpPr>
              <a:stCxn id="246" idx="0"/>
              <a:endCxn id="197" idx="4"/>
            </p:cNvCxnSpPr>
            <p:nvPr/>
          </p:nvCxnSpPr>
          <p:spPr>
            <a:xfrm flipH="1" flipV="1">
              <a:off x="7448212" y="4720222"/>
              <a:ext cx="1080492" cy="5104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箭头连接符 391"/>
            <p:cNvCxnSpPr>
              <a:stCxn id="246" idx="0"/>
              <a:endCxn id="314" idx="4"/>
            </p:cNvCxnSpPr>
            <p:nvPr/>
          </p:nvCxnSpPr>
          <p:spPr>
            <a:xfrm flipH="1" flipV="1">
              <a:off x="7803258" y="4729748"/>
              <a:ext cx="725446" cy="5008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箭头连接符 392"/>
            <p:cNvCxnSpPr>
              <a:endCxn id="198" idx="4"/>
            </p:cNvCxnSpPr>
            <p:nvPr/>
          </p:nvCxnSpPr>
          <p:spPr>
            <a:xfrm flipH="1" flipV="1">
              <a:off x="8126380" y="4720222"/>
              <a:ext cx="402323" cy="491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箭头连接符 393"/>
            <p:cNvCxnSpPr>
              <a:stCxn id="246" idx="0"/>
              <a:endCxn id="199" idx="4"/>
            </p:cNvCxnSpPr>
            <p:nvPr/>
          </p:nvCxnSpPr>
          <p:spPr>
            <a:xfrm flipH="1" flipV="1">
              <a:off x="8456411" y="4720222"/>
              <a:ext cx="72293" cy="5104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1" name="Picture 13" descr="C:\Users\lenovo\Desktop\pic\image_0048_0_0_0 (3)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93" y="579105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" name="Picture 3" descr="D:\workspace\DAE\result_new_PCA_0.98_SIFT\global\lfpw_40\image_0048_0_0_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90" y="2215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2845357" y="1930948"/>
            <a:ext cx="1748226" cy="3879251"/>
            <a:chOff x="2845357" y="1930948"/>
            <a:chExt cx="1748226" cy="3879251"/>
          </a:xfrm>
        </p:grpSpPr>
        <p:sp>
          <p:nvSpPr>
            <p:cNvPr id="115" name="椭圆 114"/>
            <p:cNvSpPr/>
            <p:nvPr/>
          </p:nvSpPr>
          <p:spPr>
            <a:xfrm>
              <a:off x="3166335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3496366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3878468" y="3648654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2845357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184441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862609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192640" y="4434472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箭头连接符 121"/>
            <p:cNvCxnSpPr>
              <a:stCxn id="118" idx="0"/>
              <a:endCxn id="115" idx="4"/>
            </p:cNvCxnSpPr>
            <p:nvPr/>
          </p:nvCxnSpPr>
          <p:spPr>
            <a:xfrm rot="5400000" flipH="1" flipV="1">
              <a:off x="2898689" y="4023950"/>
              <a:ext cx="500066" cy="320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>
              <a:stCxn id="118" idx="0"/>
              <a:endCxn id="116" idx="4"/>
            </p:cNvCxnSpPr>
            <p:nvPr/>
          </p:nvCxnSpPr>
          <p:spPr>
            <a:xfrm rot="5400000" flipH="1" flipV="1">
              <a:off x="3063704" y="3858935"/>
              <a:ext cx="500066" cy="651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118" idx="0"/>
              <a:endCxn id="117" idx="4"/>
            </p:cNvCxnSpPr>
            <p:nvPr/>
          </p:nvCxnSpPr>
          <p:spPr>
            <a:xfrm flipV="1">
              <a:off x="2988233" y="3934406"/>
              <a:ext cx="1033111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>
              <a:stCxn id="119" idx="0"/>
              <a:endCxn id="115" idx="4"/>
            </p:cNvCxnSpPr>
            <p:nvPr/>
          </p:nvCxnSpPr>
          <p:spPr>
            <a:xfrm rot="16200000" flipV="1">
              <a:off x="3068231" y="4175386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19" idx="0"/>
              <a:endCxn id="116" idx="4"/>
            </p:cNvCxnSpPr>
            <p:nvPr/>
          </p:nvCxnSpPr>
          <p:spPr>
            <a:xfrm rot="5400000" flipH="1" flipV="1">
              <a:off x="3233246" y="4028477"/>
              <a:ext cx="500066" cy="311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19" idx="0"/>
              <a:endCxn id="117" idx="4"/>
            </p:cNvCxnSpPr>
            <p:nvPr/>
          </p:nvCxnSpPr>
          <p:spPr>
            <a:xfrm flipV="1">
              <a:off x="3327317" y="3934406"/>
              <a:ext cx="694027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endCxn id="115" idx="4"/>
            </p:cNvCxnSpPr>
            <p:nvPr/>
          </p:nvCxnSpPr>
          <p:spPr>
            <a:xfrm rot="16200000" flipV="1">
              <a:off x="3233247" y="4010370"/>
              <a:ext cx="500066" cy="3481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>
              <a:endCxn id="116" idx="4"/>
            </p:cNvCxnSpPr>
            <p:nvPr/>
          </p:nvCxnSpPr>
          <p:spPr>
            <a:xfrm rot="16200000" flipV="1">
              <a:off x="3398262" y="4175386"/>
              <a:ext cx="500066" cy="181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>
              <a:endCxn id="117" idx="4"/>
            </p:cNvCxnSpPr>
            <p:nvPr/>
          </p:nvCxnSpPr>
          <p:spPr>
            <a:xfrm flipV="1">
              <a:off x="3657348" y="3934406"/>
              <a:ext cx="363996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120" idx="0"/>
              <a:endCxn id="115" idx="4"/>
            </p:cNvCxnSpPr>
            <p:nvPr/>
          </p:nvCxnSpPr>
          <p:spPr>
            <a:xfrm rot="16200000" flipV="1">
              <a:off x="3407315" y="3836302"/>
              <a:ext cx="500066" cy="696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20" idx="0"/>
              <a:endCxn id="116" idx="4"/>
            </p:cNvCxnSpPr>
            <p:nvPr/>
          </p:nvCxnSpPr>
          <p:spPr>
            <a:xfrm rot="16200000" flipV="1">
              <a:off x="3572331" y="4001317"/>
              <a:ext cx="500066" cy="3662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20" idx="0"/>
              <a:endCxn id="117" idx="4"/>
            </p:cNvCxnSpPr>
            <p:nvPr/>
          </p:nvCxnSpPr>
          <p:spPr>
            <a:xfrm flipV="1">
              <a:off x="4005485" y="3934406"/>
              <a:ext cx="15859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21" idx="1"/>
              <a:endCxn id="115" idx="4"/>
            </p:cNvCxnSpPr>
            <p:nvPr/>
          </p:nvCxnSpPr>
          <p:spPr>
            <a:xfrm rot="16200000" flipV="1">
              <a:off x="3500893" y="3742725"/>
              <a:ext cx="541913" cy="9252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21" idx="1"/>
              <a:endCxn id="116" idx="4"/>
            </p:cNvCxnSpPr>
            <p:nvPr/>
          </p:nvCxnSpPr>
          <p:spPr>
            <a:xfrm rot="16200000" flipV="1">
              <a:off x="3665909" y="3907740"/>
              <a:ext cx="541913" cy="5952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stCxn id="121" idx="0"/>
              <a:endCxn id="117" idx="4"/>
            </p:cNvCxnSpPr>
            <p:nvPr/>
          </p:nvCxnSpPr>
          <p:spPr>
            <a:xfrm flipH="1" flipV="1">
              <a:off x="4021344" y="3934406"/>
              <a:ext cx="314172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/>
                <p:cNvSpPr/>
                <p:nvPr/>
              </p:nvSpPr>
              <p:spPr>
                <a:xfrm>
                  <a:off x="3369968" y="2991619"/>
                  <a:ext cx="604368" cy="2880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矩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968" y="2991619"/>
                  <a:ext cx="604368" cy="288032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b="-980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箭头连接符 137"/>
            <p:cNvCxnSpPr>
              <a:stCxn id="115" idx="0"/>
              <a:endCxn id="137" idx="2"/>
            </p:cNvCxnSpPr>
            <p:nvPr/>
          </p:nvCxnSpPr>
          <p:spPr>
            <a:xfrm flipV="1">
              <a:off x="3309211" y="3279651"/>
              <a:ext cx="362941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stCxn id="116" idx="0"/>
              <a:endCxn id="137" idx="2"/>
            </p:cNvCxnSpPr>
            <p:nvPr/>
          </p:nvCxnSpPr>
          <p:spPr>
            <a:xfrm flipV="1">
              <a:off x="3639242" y="3279651"/>
              <a:ext cx="32910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17" idx="0"/>
              <a:endCxn id="137" idx="2"/>
            </p:cNvCxnSpPr>
            <p:nvPr/>
          </p:nvCxnSpPr>
          <p:spPr>
            <a:xfrm flipH="1" flipV="1">
              <a:off x="3672152" y="3279651"/>
              <a:ext cx="349192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15" idx="0"/>
            </p:cNvCxnSpPr>
            <p:nvPr/>
          </p:nvCxnSpPr>
          <p:spPr>
            <a:xfrm flipV="1">
              <a:off x="3309211" y="3279651"/>
              <a:ext cx="91907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>
              <a:stCxn id="116" idx="0"/>
            </p:cNvCxnSpPr>
            <p:nvPr/>
          </p:nvCxnSpPr>
          <p:spPr>
            <a:xfrm flipH="1" flipV="1">
              <a:off x="3369968" y="3279651"/>
              <a:ext cx="26927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>
              <a:stCxn id="117" idx="0"/>
            </p:cNvCxnSpPr>
            <p:nvPr/>
          </p:nvCxnSpPr>
          <p:spPr>
            <a:xfrm flipH="1" flipV="1">
              <a:off x="3419661" y="3279651"/>
              <a:ext cx="601683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/>
            <p:cNvCxnSpPr>
              <a:stCxn id="115" idx="0"/>
            </p:cNvCxnSpPr>
            <p:nvPr/>
          </p:nvCxnSpPr>
          <p:spPr>
            <a:xfrm flipV="1">
              <a:off x="3309211" y="3279651"/>
              <a:ext cx="665125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/>
            <p:cNvCxnSpPr>
              <a:stCxn id="116" idx="0"/>
            </p:cNvCxnSpPr>
            <p:nvPr/>
          </p:nvCxnSpPr>
          <p:spPr>
            <a:xfrm flipV="1">
              <a:off x="3639242" y="3279651"/>
              <a:ext cx="335094" cy="3690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17" idx="0"/>
            </p:cNvCxnSpPr>
            <p:nvPr/>
          </p:nvCxnSpPr>
          <p:spPr>
            <a:xfrm flipH="1" flipV="1">
              <a:off x="3936865" y="3279649"/>
              <a:ext cx="84479" cy="3690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上箭头 147"/>
            <p:cNvSpPr/>
            <p:nvPr/>
          </p:nvSpPr>
          <p:spPr>
            <a:xfrm>
              <a:off x="3549242" y="2576379"/>
              <a:ext cx="180000" cy="415239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591558" y="2645496"/>
                  <a:ext cx="8723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200" i="1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558" y="2645496"/>
                  <a:ext cx="872366" cy="276999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矩形 230"/>
                <p:cNvSpPr/>
                <p:nvPr/>
              </p:nvSpPr>
              <p:spPr>
                <a:xfrm>
                  <a:off x="3967001" y="1930948"/>
                  <a:ext cx="451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1" name="矩形 2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001" y="1930948"/>
                  <a:ext cx="451277" cy="369332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5" name="Picture 20" descr="E:\E\data tranfer\投稿\cvpr2014\results\patches\68.jp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827" y="5212504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" name="TextBox 235"/>
            <p:cNvSpPr txBox="1"/>
            <p:nvPr/>
          </p:nvSpPr>
          <p:spPr>
            <a:xfrm>
              <a:off x="3456105" y="5043200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971645" y="5027841"/>
              <a:ext cx="27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247" name="圆角矩形 246"/>
            <p:cNvSpPr/>
            <p:nvPr/>
          </p:nvSpPr>
          <p:spPr>
            <a:xfrm>
              <a:off x="2845357" y="5162704"/>
              <a:ext cx="1633035" cy="29888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4" name="Picture 45" descr="E:\E\data tranfer\投稿\cvpr2014\results\patches\31.jp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118" y="521498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50" descr="E:\E\data tranfer\投稿\cvpr2014\results\patches\37.jp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076" y="5214988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51" descr="E:\E\data tranfer\投稿\cvpr2014\results\patches\39.jpg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428" y="5219357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52" descr="E:\E\data tranfer\投稿\cvpr2014\results\patches\40.jpg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360" y="5219356"/>
              <a:ext cx="2000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TextBox 306"/>
                <p:cNvSpPr txBox="1"/>
                <p:nvPr/>
              </p:nvSpPr>
              <p:spPr>
                <a:xfrm>
                  <a:off x="3800353" y="5440867"/>
                  <a:ext cx="793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∅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7" name="TextBox 3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0353" y="5440867"/>
                  <a:ext cx="793230" cy="369332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椭圆 310"/>
            <p:cNvSpPr/>
            <p:nvPr/>
          </p:nvSpPr>
          <p:spPr>
            <a:xfrm>
              <a:off x="3529276" y="4443996"/>
              <a:ext cx="285752" cy="2857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5" name="直接箭头连接符 314"/>
            <p:cNvCxnSpPr>
              <a:stCxn id="259" idx="0"/>
              <a:endCxn id="118" idx="4"/>
            </p:cNvCxnSpPr>
            <p:nvPr/>
          </p:nvCxnSpPr>
          <p:spPr>
            <a:xfrm flipV="1">
              <a:off x="2968089" y="4720224"/>
              <a:ext cx="20144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/>
            <p:cNvCxnSpPr>
              <a:stCxn id="260" idx="0"/>
              <a:endCxn id="118" idx="4"/>
            </p:cNvCxnSpPr>
            <p:nvPr/>
          </p:nvCxnSpPr>
          <p:spPr>
            <a:xfrm flipH="1" flipV="1">
              <a:off x="2988233" y="4720224"/>
              <a:ext cx="196208" cy="4991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箭头连接符 316"/>
            <p:cNvCxnSpPr>
              <a:stCxn id="261" idx="0"/>
              <a:endCxn id="118" idx="4"/>
            </p:cNvCxnSpPr>
            <p:nvPr/>
          </p:nvCxnSpPr>
          <p:spPr>
            <a:xfrm flipH="1" flipV="1">
              <a:off x="2988233" y="4720224"/>
              <a:ext cx="445140" cy="499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箭头连接符 317"/>
            <p:cNvCxnSpPr>
              <a:stCxn id="254" idx="0"/>
              <a:endCxn id="118" idx="4"/>
            </p:cNvCxnSpPr>
            <p:nvPr/>
          </p:nvCxnSpPr>
          <p:spPr>
            <a:xfrm flipH="1" flipV="1">
              <a:off x="2988233" y="4720224"/>
              <a:ext cx="893898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箭头连接符 318"/>
            <p:cNvCxnSpPr>
              <a:stCxn id="235" idx="0"/>
              <a:endCxn id="118" idx="4"/>
            </p:cNvCxnSpPr>
            <p:nvPr/>
          </p:nvCxnSpPr>
          <p:spPr>
            <a:xfrm flipH="1" flipV="1">
              <a:off x="2988233" y="4720224"/>
              <a:ext cx="1358607" cy="492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箭头连接符 319"/>
            <p:cNvCxnSpPr>
              <a:stCxn id="259" idx="0"/>
              <a:endCxn id="119" idx="4"/>
            </p:cNvCxnSpPr>
            <p:nvPr/>
          </p:nvCxnSpPr>
          <p:spPr>
            <a:xfrm flipV="1">
              <a:off x="2968089" y="4720224"/>
              <a:ext cx="359228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箭头连接符 320"/>
            <p:cNvCxnSpPr>
              <a:stCxn id="259" idx="0"/>
              <a:endCxn id="311" idx="4"/>
            </p:cNvCxnSpPr>
            <p:nvPr/>
          </p:nvCxnSpPr>
          <p:spPr>
            <a:xfrm flipV="1">
              <a:off x="2968089" y="4729748"/>
              <a:ext cx="704063" cy="48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箭头连接符 321"/>
            <p:cNvCxnSpPr>
              <a:stCxn id="259" idx="0"/>
            </p:cNvCxnSpPr>
            <p:nvPr/>
          </p:nvCxnSpPr>
          <p:spPr>
            <a:xfrm flipV="1">
              <a:off x="2968089" y="4729748"/>
              <a:ext cx="1038163" cy="48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箭头连接符 322"/>
            <p:cNvCxnSpPr>
              <a:stCxn id="259" idx="0"/>
              <a:endCxn id="121" idx="4"/>
            </p:cNvCxnSpPr>
            <p:nvPr/>
          </p:nvCxnSpPr>
          <p:spPr>
            <a:xfrm flipV="1">
              <a:off x="2968089" y="4720224"/>
              <a:ext cx="1367427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箭头连接符 323"/>
            <p:cNvCxnSpPr>
              <a:stCxn id="260" idx="0"/>
              <a:endCxn id="119" idx="4"/>
            </p:cNvCxnSpPr>
            <p:nvPr/>
          </p:nvCxnSpPr>
          <p:spPr>
            <a:xfrm flipV="1">
              <a:off x="3184441" y="4720224"/>
              <a:ext cx="142876" cy="4991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箭头连接符 324"/>
            <p:cNvCxnSpPr>
              <a:stCxn id="260" idx="0"/>
            </p:cNvCxnSpPr>
            <p:nvPr/>
          </p:nvCxnSpPr>
          <p:spPr>
            <a:xfrm flipV="1">
              <a:off x="3184441" y="4720222"/>
              <a:ext cx="454801" cy="4991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箭头连接符 325"/>
            <p:cNvCxnSpPr>
              <a:stCxn id="260" idx="0"/>
              <a:endCxn id="120" idx="4"/>
            </p:cNvCxnSpPr>
            <p:nvPr/>
          </p:nvCxnSpPr>
          <p:spPr>
            <a:xfrm flipV="1">
              <a:off x="3184441" y="4720224"/>
              <a:ext cx="821044" cy="4991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箭头连接符 326"/>
            <p:cNvCxnSpPr>
              <a:stCxn id="260" idx="0"/>
              <a:endCxn id="121" idx="4"/>
            </p:cNvCxnSpPr>
            <p:nvPr/>
          </p:nvCxnSpPr>
          <p:spPr>
            <a:xfrm flipV="1">
              <a:off x="3184441" y="4720224"/>
              <a:ext cx="1151075" cy="4991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箭头连接符 332"/>
            <p:cNvCxnSpPr>
              <a:stCxn id="261" idx="0"/>
              <a:endCxn id="119" idx="4"/>
            </p:cNvCxnSpPr>
            <p:nvPr/>
          </p:nvCxnSpPr>
          <p:spPr>
            <a:xfrm flipH="1" flipV="1">
              <a:off x="3327317" y="4720224"/>
              <a:ext cx="106056" cy="499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箭头连接符 333"/>
            <p:cNvCxnSpPr>
              <a:stCxn id="236" idx="1"/>
              <a:endCxn id="311" idx="4"/>
            </p:cNvCxnSpPr>
            <p:nvPr/>
          </p:nvCxnSpPr>
          <p:spPr>
            <a:xfrm flipV="1">
              <a:off x="3456105" y="4729748"/>
              <a:ext cx="216047" cy="4981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/>
            <p:cNvCxnSpPr>
              <a:stCxn id="261" idx="0"/>
              <a:endCxn id="120" idx="4"/>
            </p:cNvCxnSpPr>
            <p:nvPr/>
          </p:nvCxnSpPr>
          <p:spPr>
            <a:xfrm flipV="1">
              <a:off x="3433373" y="4720224"/>
              <a:ext cx="572112" cy="499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箭头连接符 335"/>
            <p:cNvCxnSpPr>
              <a:stCxn id="261" idx="0"/>
              <a:endCxn id="121" idx="4"/>
            </p:cNvCxnSpPr>
            <p:nvPr/>
          </p:nvCxnSpPr>
          <p:spPr>
            <a:xfrm flipV="1">
              <a:off x="3433373" y="4720224"/>
              <a:ext cx="902143" cy="499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箭头连接符 336"/>
            <p:cNvCxnSpPr>
              <a:stCxn id="254" idx="0"/>
              <a:endCxn id="311" idx="4"/>
            </p:cNvCxnSpPr>
            <p:nvPr/>
          </p:nvCxnSpPr>
          <p:spPr>
            <a:xfrm flipH="1" flipV="1">
              <a:off x="3672152" y="4729748"/>
              <a:ext cx="209979" cy="48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箭头连接符 337"/>
            <p:cNvCxnSpPr>
              <a:endCxn id="120" idx="4"/>
            </p:cNvCxnSpPr>
            <p:nvPr/>
          </p:nvCxnSpPr>
          <p:spPr>
            <a:xfrm flipV="1">
              <a:off x="3884444" y="4720224"/>
              <a:ext cx="121041" cy="4424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箭头连接符 338"/>
            <p:cNvCxnSpPr>
              <a:stCxn id="254" idx="0"/>
              <a:endCxn id="119" idx="4"/>
            </p:cNvCxnSpPr>
            <p:nvPr/>
          </p:nvCxnSpPr>
          <p:spPr>
            <a:xfrm flipH="1" flipV="1">
              <a:off x="3327317" y="4720224"/>
              <a:ext cx="554814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254" idx="0"/>
              <a:endCxn id="121" idx="4"/>
            </p:cNvCxnSpPr>
            <p:nvPr/>
          </p:nvCxnSpPr>
          <p:spPr>
            <a:xfrm flipV="1">
              <a:off x="3882131" y="4720224"/>
              <a:ext cx="453385" cy="4947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235" idx="0"/>
              <a:endCxn id="311" idx="4"/>
            </p:cNvCxnSpPr>
            <p:nvPr/>
          </p:nvCxnSpPr>
          <p:spPr>
            <a:xfrm flipH="1" flipV="1">
              <a:off x="3672152" y="4729748"/>
              <a:ext cx="674688" cy="4827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235" idx="0"/>
              <a:endCxn id="121" idx="4"/>
            </p:cNvCxnSpPr>
            <p:nvPr/>
          </p:nvCxnSpPr>
          <p:spPr>
            <a:xfrm flipH="1" flipV="1">
              <a:off x="4335516" y="4720224"/>
              <a:ext cx="11324" cy="492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endCxn id="120" idx="4"/>
            </p:cNvCxnSpPr>
            <p:nvPr/>
          </p:nvCxnSpPr>
          <p:spPr>
            <a:xfrm flipH="1" flipV="1">
              <a:off x="4005485" y="4720224"/>
              <a:ext cx="341354" cy="4424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235" idx="0"/>
              <a:endCxn id="119" idx="4"/>
            </p:cNvCxnSpPr>
            <p:nvPr/>
          </p:nvCxnSpPr>
          <p:spPr>
            <a:xfrm flipH="1" flipV="1">
              <a:off x="3327317" y="4720224"/>
              <a:ext cx="1019523" cy="492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4" name="Picture 6" descr="D:\workspace\DAE\result_new_PCA_0.98_SIFT\local\pretrain1000_400_iter1000_finetune_iter1000_trainset_lfpwtestset_result_level_1_60x60\image_0048_0_0_0.jpg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54" y="1993212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箭头连接符 7"/>
            <p:cNvCxnSpPr/>
            <p:nvPr/>
          </p:nvCxnSpPr>
          <p:spPr bwMode="auto">
            <a:xfrm flipV="1">
              <a:off x="3613066" y="5463887"/>
              <a:ext cx="0" cy="33120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7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14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10"/>
    </mc:Choice>
    <mc:Fallback xmlns="">
      <p:transition spd="slow" advTm="5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2.77521E-8 C 0.04913 -0.00185 0.06667 -0.00416 0.09688 -2.77521E-8 C 0.09844 0.00023 0.09601 0.0037 0.09531 0.00555 C 0.09393 0.01133 0.09063 0.0222 0.09063 0.02243 C 0.08993 0.07216 0.09427 0.09829 0.08629 0.1376 C 0.08681 0.20467 0.08681 0.27128 0.08768 0.33834 C 0.08802 0.36702 0.09375 0.39732 0.08629 0.42553 C 0.07917 0.47895 0.08281 0.44149 0.08472 0.53908 C 0.104 0.53446 0.12361 0.53723 0.14288 0.54093 C 0.16841 0.55111 0.14566 0.54278 0.21354 0.54278 " pathEditMode="relative" rAng="0" ptsTypes="fffffffffA">
                                      <p:cBhvr>
                                        <p:cTn id="35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66" y="27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2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087" y="1347788"/>
                <a:ext cx="8589867" cy="5095875"/>
              </a:xfrm>
              <a:ln>
                <a:noFill/>
              </a:ln>
            </p:spPr>
            <p:txBody>
              <a:bodyPr/>
              <a:lstStyle/>
              <a:p>
                <a:r>
                  <a:rPr lang="en-US" altLang="zh-CN" dirty="0" smtClean="0"/>
                  <a:t>Global SAN</a:t>
                </a:r>
              </a:p>
              <a:p>
                <a:pPr lvl="1"/>
                <a:r>
                  <a:rPr lang="en-US" altLang="zh-CN" dirty="0"/>
                  <a:t>M</a:t>
                </a:r>
                <a:r>
                  <a:rPr lang="en-US" altLang="zh-CN" dirty="0" smtClean="0"/>
                  <a:t>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from </a:t>
                </a:r>
                <a:r>
                  <a:rPr lang="en-US" altLang="zh-CN" dirty="0" smtClean="0"/>
                  <a:t>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zh-CN" dirty="0" smtClean="0"/>
                  <a:t> to shape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  <m:r>
                      <a:rPr lang="en-US" altLang="zh-CN" b="0" i="0" smtClean="0">
                        <a:latin typeface="Cambria Math"/>
                      </a:rPr>
                      <m:t>.</m:t>
                    </m:r>
                  </m:oMath>
                </a14:m>
                <a:endParaRPr lang="en-US" altLang="zh-CN" b="0" i="0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                       </m:t>
                        </m:r>
                        <m:r>
                          <a:rPr lang="en-US" altLang="zh-CN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:</m:t>
                    </m:r>
                    <m:r>
                      <a:rPr lang="en-US" altLang="zh-CN" i="1">
                        <a:latin typeface="Cambria Math"/>
                      </a:rPr>
                      <m:t>𝑆</m:t>
                    </m:r>
                    <m:r>
                      <a:rPr lang="en-US" altLang="zh-CN" i="1">
                        <a:latin typeface="Cambria Math"/>
                      </a:rPr>
                      <m:t> ← 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b="0" dirty="0" smtClean="0"/>
              </a:p>
              <a:p>
                <a:pPr lvl="1"/>
                <a:r>
                  <a:rPr lang="en-US" altLang="zh-CN" dirty="0" smtClean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as a </a:t>
                </a:r>
                <a:r>
                  <a:rPr lang="en-US" altLang="zh-CN" dirty="0" smtClean="0"/>
                  <a:t>Stacked Auto-encoder:</a:t>
                </a:r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1800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kern="100" smtClean="0">
                            <a:solidFill>
                              <a:srgbClr val="000000"/>
                            </a:solidFill>
                            <a:latin typeface="Cambria Math"/>
                            <a:ea typeface="黑体"/>
                            <a:cs typeface="+mn-cs"/>
                          </a:rPr>
                        </m:ctrlPr>
                      </m:sSubSupPr>
                      <m:e>
                        <m:r>
                          <a:rPr lang="en-US" altLang="zh-CN" b="0" i="1" kern="100" smtClean="0">
                            <a:solidFill>
                              <a:srgbClr val="000000"/>
                            </a:solidFill>
                            <a:latin typeface="Cambria Math"/>
                            <a:ea typeface="黑体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000000"/>
                            </a:solidFill>
                            <a:latin typeface="Cambria Math"/>
                            <a:ea typeface="黑体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lang="en-US" altLang="zh-CN" b="0" i="1" kern="100" smtClean="0">
                            <a:solidFill>
                              <a:srgbClr val="000000"/>
                            </a:solidFill>
                            <a:latin typeface="Cambria Math"/>
                            <a:ea typeface="黑体"/>
                            <a:cs typeface="+mn-cs"/>
                          </a:rPr>
                          <m:t>∗</m:t>
                        </m:r>
                      </m:sup>
                    </m:sSubSup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/>
                        <a:ea typeface="黑体"/>
                        <a:cs typeface="+mn-cs"/>
                      </a:rPr>
                      <m:t>=</m:t>
                    </m:r>
                    <m:func>
                      <m:func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rgbClr val="000000"/>
                            </a:solidFill>
                            <a:latin typeface="Cambria Math"/>
                            <a:ea typeface="黑体"/>
                            <a:cs typeface="+mn-cs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 kern="1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+mn-c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kern="1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黑体"/>
                                    <a:cs typeface="+mn-cs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zh-CN" altLang="zh-CN" i="1" kern="1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+mn-cs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𝑆</m:t>
                                    </m:r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Cambria Math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Cambria Math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(…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Cambria Math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  <a:ea typeface="黑体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altLang="zh-CN" b="0" i="1" kern="1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𝐼</m:t>
                                    </m:r>
                                    <m:r>
                                      <a:rPr lang="en-US" altLang="zh-CN" i="1" kern="1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黑体"/>
                                        <a:cs typeface="+mn-cs"/>
                                      </a:rPr>
                                      <m:t>)))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黑体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黑体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US" altLang="zh-CN" dirty="0" smtClean="0">
                    <a:ea typeface="Cambria Math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itchFamily="18" charset="0"/>
                        <a:ea typeface="Cambria Math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zh-CN" altLang="zh-CN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 pitchFamily="18" charset="0"/>
                            <a:ea typeface="Cambria Math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itchFamily="18" charset="0"/>
                            <a:ea typeface="Cambria Math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itchFamily="18" charset="0"/>
                                <a:ea typeface="Cambria Math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b="0" dirty="0" smtClean="0"/>
              </a:p>
              <a:p>
                <a:pPr marL="266700" indent="266700" algn="just">
                  <a:spcAft>
                    <a:spcPts val="0"/>
                  </a:spcAft>
                </a:pPr>
                <a:endParaRPr lang="zh-CN" altLang="zh-CN" sz="1050" kern="100" dirty="0">
                  <a:effectLst/>
                  <a:latin typeface="Times New Roman"/>
                  <a:ea typeface="宋体"/>
                </a:endParaRPr>
              </a:p>
              <a:p>
                <a:pPr lvl="1"/>
                <a:endParaRPr lang="en-US" altLang="zh-CN" dirty="0" smtClean="0"/>
              </a:p>
              <a:p>
                <a:pPr marL="914400" lvl="2" indent="0">
                  <a:buNone/>
                </a:pPr>
                <a:endParaRPr lang="zh-CN" altLang="en-US" dirty="0"/>
              </a:p>
              <a:p>
                <a:pPr lvl="1"/>
                <a:endParaRPr lang="en-US" altLang="zh-CN" dirty="0" smtClean="0"/>
              </a:p>
              <a:p>
                <a:pPr lvl="4"/>
                <a:endParaRPr lang="en-US" altLang="zh-CN" dirty="0"/>
              </a:p>
              <a:p>
                <a:pPr lvl="3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087" y="1347788"/>
                <a:ext cx="8589867" cy="5095875"/>
              </a:xfrm>
              <a:blipFill rotWithShape="1">
                <a:blip r:embed="rId4"/>
                <a:stretch>
                  <a:fillRect l="-994" t="-15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7075319" y="3825595"/>
            <a:ext cx="2058990" cy="514296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xtLst/>
        </p:spPr>
        <p:txBody>
          <a:bodyPr wrap="none" anchor="ctr"/>
          <a:lstStyle/>
          <a:p>
            <a:endParaRPr kumimoji="1" lang="ja-JP" altLang="en-US" sz="160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92742" y="4383736"/>
            <a:ext cx="217408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00FF"/>
                </a:solidFill>
              </a:rPr>
              <a:t>Regularization</a:t>
            </a:r>
            <a:r>
              <a:rPr lang="en-US" altLang="zh-CN" sz="1600" dirty="0" smtClean="0">
                <a:solidFill>
                  <a:srgbClr val="FF33CC"/>
                </a:solidFill>
              </a:rPr>
              <a:t> </a:t>
            </a:r>
            <a:endParaRPr lang="en-US" altLang="zh-CN" sz="1600" dirty="0">
              <a:solidFill>
                <a:srgbClr val="FF33CC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13517" y="3826872"/>
            <a:ext cx="1914702" cy="51301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 bwMode="auto">
              <a:xfrm>
                <a:off x="1263352" y="5686145"/>
                <a:ext cx="4757620" cy="513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≜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CN" alt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宋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3352" y="5686145"/>
                <a:ext cx="4757620" cy="513019"/>
              </a:xfrm>
              <a:prstGeom prst="rect">
                <a:avLst/>
              </a:prstGeom>
              <a:blipFill rotWithShape="1">
                <a:blip r:embed="rId9"/>
                <a:stretch>
                  <a:fillRect l="-2433" b="-13095"/>
                </a:stretch>
              </a:blip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 bwMode="auto">
              <a:xfrm>
                <a:off x="1263351" y="4829011"/>
                <a:ext cx="7456157" cy="513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b="0" i="1">
                          <a:latin typeface="Cambria Math"/>
                          <a:ea typeface="Cambria Math"/>
                        </a:rPr>
                        <m:t>σ</m:t>
                      </m:r>
                      <m:d>
                        <m:dPr>
                          <m:ctrlPr>
                            <a:rPr lang="en-US" altLang="zh-CN" sz="2800" b="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b="0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>
                          <a:latin typeface="Cambria Math"/>
                          <a:ea typeface="Cambria Math"/>
                        </a:rPr>
                        <m:t>≜</m:t>
                      </m:r>
                      <m:sSub>
                        <m:sSubPr>
                          <m:ctrlPr>
                            <a:rPr lang="en-US" altLang="zh-CN" sz="2800" b="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0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=1,…,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−1</m:t>
                      </m:r>
                    </m:oMath>
                  </m:oMathPara>
                </a14:m>
                <a:endParaRPr lang="en-US" altLang="zh-CN" sz="2800" b="0" i="1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3351" y="4829011"/>
                <a:ext cx="7456157" cy="513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4135902" y="4409136"/>
            <a:ext cx="2174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Regression 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7634695" y="208607"/>
            <a:ext cx="1306428" cy="3332324"/>
            <a:chOff x="851852" y="2195377"/>
            <a:chExt cx="1633035" cy="4355905"/>
          </a:xfrm>
        </p:grpSpPr>
        <p:grpSp>
          <p:nvGrpSpPr>
            <p:cNvPr id="59" name="组合 58"/>
            <p:cNvGrpSpPr/>
            <p:nvPr/>
          </p:nvGrpSpPr>
          <p:grpSpPr>
            <a:xfrm>
              <a:off x="1402130" y="5791658"/>
              <a:ext cx="404512" cy="759624"/>
              <a:chOff x="1445304" y="5122020"/>
              <a:chExt cx="404512" cy="759624"/>
            </a:xfrm>
          </p:grpSpPr>
          <p:pic>
            <p:nvPicPr>
              <p:cNvPr id="134" name="Picture 15" descr="J:\database\FA\lfpw\testset_face_40x40\image\image_0048_0_0_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8816" y="5122020"/>
                <a:ext cx="381000" cy="381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445304" y="5512312"/>
                    <a:ext cx="33784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0" name="TextBox 3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5304" y="5512312"/>
                    <a:ext cx="337849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组合 59"/>
            <p:cNvGrpSpPr/>
            <p:nvPr/>
          </p:nvGrpSpPr>
          <p:grpSpPr>
            <a:xfrm>
              <a:off x="851852" y="2991619"/>
              <a:ext cx="1633035" cy="2800039"/>
              <a:chOff x="851852" y="2991619"/>
              <a:chExt cx="1633035" cy="2800039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72830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1502861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841945" y="3648654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851852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190936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869104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199135" y="4434472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0" name="直接箭头连接符 69"/>
              <p:cNvCxnSpPr>
                <a:stCxn id="66" idx="0"/>
                <a:endCxn id="63" idx="4"/>
              </p:cNvCxnSpPr>
              <p:nvPr/>
            </p:nvCxnSpPr>
            <p:spPr>
              <a:xfrm rot="5400000" flipH="1" flipV="1">
                <a:off x="905184" y="4023950"/>
                <a:ext cx="500066" cy="320978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66" idx="0"/>
                <a:endCxn id="64" idx="4"/>
              </p:cNvCxnSpPr>
              <p:nvPr/>
            </p:nvCxnSpPr>
            <p:spPr>
              <a:xfrm rot="5400000" flipH="1" flipV="1">
                <a:off x="1070199" y="3858935"/>
                <a:ext cx="500066" cy="65100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66" idx="0"/>
                <a:endCxn id="65" idx="4"/>
              </p:cNvCxnSpPr>
              <p:nvPr/>
            </p:nvCxnSpPr>
            <p:spPr>
              <a:xfrm rot="5400000" flipH="1" flipV="1">
                <a:off x="1239741" y="3689393"/>
                <a:ext cx="500066" cy="99009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67" idx="0"/>
                <a:endCxn id="63" idx="4"/>
              </p:cNvCxnSpPr>
              <p:nvPr/>
            </p:nvCxnSpPr>
            <p:spPr>
              <a:xfrm rot="16200000" flipV="1">
                <a:off x="1074726" y="4175386"/>
                <a:ext cx="500066" cy="1810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67" idx="0"/>
                <a:endCxn id="64" idx="4"/>
              </p:cNvCxnSpPr>
              <p:nvPr/>
            </p:nvCxnSpPr>
            <p:spPr>
              <a:xfrm rot="5400000" flipH="1" flipV="1">
                <a:off x="1239741" y="4028477"/>
                <a:ext cx="500066" cy="311925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>
                <a:stCxn id="67" idx="0"/>
                <a:endCxn id="65" idx="4"/>
              </p:cNvCxnSpPr>
              <p:nvPr/>
            </p:nvCxnSpPr>
            <p:spPr>
              <a:xfrm rot="5400000" flipH="1" flipV="1">
                <a:off x="1409283" y="3858935"/>
                <a:ext cx="500066" cy="65100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endCxn id="63" idx="4"/>
              </p:cNvCxnSpPr>
              <p:nvPr/>
            </p:nvCxnSpPr>
            <p:spPr>
              <a:xfrm rot="16200000" flipV="1">
                <a:off x="1239742" y="4010370"/>
                <a:ext cx="500066" cy="348137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endCxn id="64" idx="4"/>
              </p:cNvCxnSpPr>
              <p:nvPr/>
            </p:nvCxnSpPr>
            <p:spPr>
              <a:xfrm rot="16200000" flipV="1">
                <a:off x="1404757" y="4175386"/>
                <a:ext cx="500066" cy="1810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endCxn id="65" idx="4"/>
              </p:cNvCxnSpPr>
              <p:nvPr/>
            </p:nvCxnSpPr>
            <p:spPr>
              <a:xfrm rot="5400000" flipH="1" flipV="1">
                <a:off x="1574299" y="4023950"/>
                <a:ext cx="500066" cy="320978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>
                <a:stCxn id="68" idx="0"/>
                <a:endCxn id="63" idx="4"/>
              </p:cNvCxnSpPr>
              <p:nvPr/>
            </p:nvCxnSpPr>
            <p:spPr>
              <a:xfrm rot="16200000" flipV="1">
                <a:off x="1413810" y="3836302"/>
                <a:ext cx="500066" cy="69627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>
                <a:stCxn id="68" idx="0"/>
                <a:endCxn id="64" idx="4"/>
              </p:cNvCxnSpPr>
              <p:nvPr/>
            </p:nvCxnSpPr>
            <p:spPr>
              <a:xfrm rot="16200000" flipV="1">
                <a:off x="1578826" y="4001317"/>
                <a:ext cx="500066" cy="36624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68" idx="0"/>
                <a:endCxn id="65" idx="4"/>
              </p:cNvCxnSpPr>
              <p:nvPr/>
            </p:nvCxnSpPr>
            <p:spPr>
              <a:xfrm rot="16200000" flipV="1">
                <a:off x="1748368" y="4170859"/>
                <a:ext cx="500066" cy="27159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69" idx="1"/>
                <a:endCxn id="63" idx="4"/>
              </p:cNvCxnSpPr>
              <p:nvPr/>
            </p:nvCxnSpPr>
            <p:spPr>
              <a:xfrm rot="16200000" flipV="1">
                <a:off x="1507388" y="3742725"/>
                <a:ext cx="541913" cy="925276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69" idx="1"/>
                <a:endCxn id="64" idx="4"/>
              </p:cNvCxnSpPr>
              <p:nvPr/>
            </p:nvCxnSpPr>
            <p:spPr>
              <a:xfrm rot="16200000" flipV="1">
                <a:off x="1672404" y="3907740"/>
                <a:ext cx="541913" cy="595245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69" idx="0"/>
                <a:endCxn id="65" idx="4"/>
              </p:cNvCxnSpPr>
              <p:nvPr/>
            </p:nvCxnSpPr>
            <p:spPr>
              <a:xfrm rot="16200000" flipV="1">
                <a:off x="1913383" y="4005844"/>
                <a:ext cx="500066" cy="357190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 117"/>
                  <p:cNvSpPr/>
                  <p:nvPr/>
                </p:nvSpPr>
                <p:spPr>
                  <a:xfrm>
                    <a:off x="1376463" y="2991619"/>
                    <a:ext cx="604368" cy="288032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6463" y="2991619"/>
                    <a:ext cx="604368" cy="288032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b="-27500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9" name="直接箭头连接符 118"/>
              <p:cNvCxnSpPr>
                <a:stCxn id="63" idx="0"/>
                <a:endCxn id="118" idx="2"/>
              </p:cNvCxnSpPr>
              <p:nvPr/>
            </p:nvCxnSpPr>
            <p:spPr>
              <a:xfrm flipV="1">
                <a:off x="1315706" y="3279651"/>
                <a:ext cx="362941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64" idx="0"/>
                <a:endCxn id="118" idx="2"/>
              </p:cNvCxnSpPr>
              <p:nvPr/>
            </p:nvCxnSpPr>
            <p:spPr>
              <a:xfrm flipV="1">
                <a:off x="1645737" y="3279651"/>
                <a:ext cx="32910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65" idx="0"/>
                <a:endCxn id="118" idx="2"/>
              </p:cNvCxnSpPr>
              <p:nvPr/>
            </p:nvCxnSpPr>
            <p:spPr>
              <a:xfrm flipH="1" flipV="1">
                <a:off x="1678647" y="3279651"/>
                <a:ext cx="30617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>
                <a:stCxn id="63" idx="0"/>
              </p:cNvCxnSpPr>
              <p:nvPr/>
            </p:nvCxnSpPr>
            <p:spPr>
              <a:xfrm flipV="1">
                <a:off x="1315706" y="3279651"/>
                <a:ext cx="91907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>
                <a:stCxn id="64" idx="0"/>
              </p:cNvCxnSpPr>
              <p:nvPr/>
            </p:nvCxnSpPr>
            <p:spPr>
              <a:xfrm flipH="1" flipV="1">
                <a:off x="1376463" y="3279651"/>
                <a:ext cx="26927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65" idx="0"/>
              </p:cNvCxnSpPr>
              <p:nvPr/>
            </p:nvCxnSpPr>
            <p:spPr>
              <a:xfrm flipH="1" flipV="1">
                <a:off x="1383138" y="3279651"/>
                <a:ext cx="601683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63" idx="0"/>
              </p:cNvCxnSpPr>
              <p:nvPr/>
            </p:nvCxnSpPr>
            <p:spPr>
              <a:xfrm flipV="1">
                <a:off x="1315706" y="3279651"/>
                <a:ext cx="665125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64" idx="0"/>
              </p:cNvCxnSpPr>
              <p:nvPr/>
            </p:nvCxnSpPr>
            <p:spPr>
              <a:xfrm flipV="1">
                <a:off x="1645737" y="3279651"/>
                <a:ext cx="335094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65" idx="0"/>
              </p:cNvCxnSpPr>
              <p:nvPr/>
            </p:nvCxnSpPr>
            <p:spPr>
              <a:xfrm flipH="1" flipV="1">
                <a:off x="1954638" y="3279651"/>
                <a:ext cx="30183" cy="369003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椭圆 127"/>
              <p:cNvSpPr/>
              <p:nvPr/>
            </p:nvSpPr>
            <p:spPr>
              <a:xfrm>
                <a:off x="1520967" y="4443996"/>
                <a:ext cx="285752" cy="285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9" name="直接箭头连接符 128"/>
              <p:cNvCxnSpPr>
                <a:stCxn id="134" idx="0"/>
                <a:endCxn id="66" idx="3"/>
              </p:cNvCxnSpPr>
              <p:nvPr/>
            </p:nvCxnSpPr>
            <p:spPr>
              <a:xfrm flipH="1" flipV="1">
                <a:off x="893699" y="4678377"/>
                <a:ext cx="722443" cy="1113281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>
                <a:stCxn id="134" idx="0"/>
                <a:endCxn id="67" idx="4"/>
              </p:cNvCxnSpPr>
              <p:nvPr/>
            </p:nvCxnSpPr>
            <p:spPr>
              <a:xfrm flipH="1" flipV="1">
                <a:off x="1333812" y="4720224"/>
                <a:ext cx="282330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134" idx="0"/>
                <a:endCxn id="128" idx="4"/>
              </p:cNvCxnSpPr>
              <p:nvPr/>
            </p:nvCxnSpPr>
            <p:spPr>
              <a:xfrm flipV="1">
                <a:off x="1616142" y="4729748"/>
                <a:ext cx="47701" cy="1061910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134" idx="0"/>
                <a:endCxn id="68" idx="4"/>
              </p:cNvCxnSpPr>
              <p:nvPr/>
            </p:nvCxnSpPr>
            <p:spPr>
              <a:xfrm flipV="1">
                <a:off x="1616142" y="4720224"/>
                <a:ext cx="395838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34" idx="0"/>
                <a:endCxn id="69" idx="4"/>
              </p:cNvCxnSpPr>
              <p:nvPr/>
            </p:nvCxnSpPr>
            <p:spPr>
              <a:xfrm flipV="1">
                <a:off x="1616142" y="4720224"/>
                <a:ext cx="725869" cy="1071434"/>
              </a:xfrm>
              <a:prstGeom prst="straightConnector1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上下箭头 60"/>
            <p:cNvSpPr/>
            <p:nvPr/>
          </p:nvSpPr>
          <p:spPr>
            <a:xfrm>
              <a:off x="1598113" y="2576380"/>
              <a:ext cx="180000" cy="415239"/>
            </a:xfrm>
            <a:prstGeom prst="upDownArrow">
              <a:avLst/>
            </a:prstGeom>
            <a:solidFill>
              <a:srgbClr val="FF33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2" name="Picture 3" descr="D:\workspace\DAE\result_new_PCA_0.98_SIFT\global\lfpw_40\image_0048_0_0_0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062" y="2195377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0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75"/>
    </mc:Choice>
    <mc:Fallback xmlns="">
      <p:transition spd="slow" advTm="69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" grpId="0" animBg="1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088" y="1347788"/>
                <a:ext cx="8062390" cy="5095875"/>
              </a:xfrm>
            </p:spPr>
            <p:txBody>
              <a:bodyPr/>
              <a:lstStyle/>
              <a:p>
                <a:r>
                  <a:rPr lang="en-US" altLang="zh-CN" dirty="0" smtClean="0"/>
                  <a:t>Local SAN</a:t>
                </a:r>
              </a:p>
              <a:p>
                <a:pPr lvl="1"/>
                <a:r>
                  <a:rPr lang="en-US" altLang="zh-CN" dirty="0" smtClean="0"/>
                  <a:t>Initialize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from global SAN.</a:t>
                </a:r>
              </a:p>
              <a:p>
                <a:pPr lvl="1"/>
                <a:r>
                  <a:rPr lang="en-US" altLang="zh-CN" dirty="0"/>
                  <a:t>Predict shape deviation with AE</a:t>
                </a:r>
              </a:p>
              <a:p>
                <a:pPr lvl="2"/>
                <a:r>
                  <a:rPr lang="en-US" altLang="zh-CN" dirty="0" smtClean="0"/>
                  <a:t>Refine the shape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with local features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</a:rPr>
                      <m:t>∅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Cambria Math"/>
                    <a:ea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Cambria Math"/>
                    <a:ea typeface="Cambria Math"/>
                  </a:rPr>
                  <a:t> </a:t>
                </a:r>
                <a:r>
                  <a:rPr lang="en-US" altLang="zh-CN" dirty="0"/>
                  <a:t>shape </a:t>
                </a:r>
                <a:r>
                  <a:rPr lang="en-US" altLang="zh-CN" dirty="0" smtClean="0"/>
                  <a:t>indexed </a:t>
                </a:r>
                <a:r>
                  <a:rPr lang="en-US" altLang="zh-CN" dirty="0"/>
                  <a:t>local features</a:t>
                </a:r>
              </a:p>
              <a:p>
                <a:pPr lvl="3"/>
                <a:r>
                  <a:rPr lang="en-US" altLang="zh-CN" dirty="0" smtClean="0"/>
                  <a:t>PCA </a:t>
                </a:r>
                <a:r>
                  <a:rPr lang="en-US" altLang="zh-CN" dirty="0"/>
                  <a:t>of concatenated SIFT features </a:t>
                </a:r>
              </a:p>
              <a:p>
                <a:pPr lvl="2"/>
                <a:endParaRPr lang="en-US" altLang="zh-CN" i="1" dirty="0" smtClean="0">
                  <a:latin typeface="Cambria Math"/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 kern="10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 kern="100">
                              <a:effectLst/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/>
                              <a:ea typeface="宋体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effectLst/>
                                      <a:latin typeface="Cambria Math"/>
                                      <a:ea typeface="宋体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 kern="100">
                                              <a:effectLst/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 kern="100">
                                              <a:effectLst/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zh-CN" altLang="zh-CN" sz="2400" i="1" kern="10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 kern="100">
                                              <a:latin typeface="Cambria Math"/>
                                              <a:ea typeface="宋体"/>
                                            </a:rPr>
                                            <m:t>…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zh-CN" altLang="zh-CN" sz="2400" i="1" kern="10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</a:rPr>
                                                <m:t>∅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sz="2400" i="1" kern="100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 kern="10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i="1" kern="100">
                                                          <a:latin typeface="Cambria Math"/>
                                                          <a:ea typeface="宋体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 kern="100">
                                                          <a:latin typeface="Cambria Math"/>
                                                          <a:ea typeface="宋体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/>
                                      <a:ea typeface="宋体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Cambria Math"/>
                                      <a:ea typeface="宋体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</a:rPr>
                        <m:t>+</m:t>
                      </m:r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zh-CN" altLang="zh-CN" sz="2400" i="1" kern="100">
                              <a:effectLst/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𝑖</m:t>
                          </m:r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 kern="100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 kern="100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/>
                                  <a:ea typeface="宋体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sz="2400" i="1" kern="100">
                                  <a:effectLst/>
                                  <a:latin typeface="Cambria Math"/>
                                  <a:ea typeface="宋体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400" kern="100" dirty="0" smtClean="0">
                  <a:effectLst/>
                  <a:latin typeface="Times New Roman"/>
                  <a:ea typeface="宋体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i="1" kern="100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088" y="1347788"/>
                <a:ext cx="8062390" cy="5095875"/>
              </a:xfrm>
              <a:blipFill rotWithShape="1">
                <a:blip r:embed="rId4"/>
                <a:stretch>
                  <a:fillRect l="-1059" t="-1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839811" y="1582607"/>
                <a:ext cx="604368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11" y="1582607"/>
                <a:ext cx="604368" cy="288032"/>
              </a:xfrm>
              <a:prstGeom prst="rect">
                <a:avLst/>
              </a:prstGeom>
              <a:blipFill rotWithShape="1">
                <a:blip r:embed="rId5"/>
                <a:stretch>
                  <a:fillRect b="-21569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上箭头 38"/>
          <p:cNvSpPr/>
          <p:nvPr/>
        </p:nvSpPr>
        <p:spPr>
          <a:xfrm>
            <a:off x="8034811" y="1345168"/>
            <a:ext cx="164274" cy="2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150301" y="1274584"/>
                <a:ext cx="8723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2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12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zh-CN" sz="12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200" b="1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301" y="1274584"/>
                <a:ext cx="872366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431233" y="801336"/>
                <a:ext cx="462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3" y="801336"/>
                <a:ext cx="46249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0" descr="E:\E\data tranfer\投稿\cvpr2014\results\patches\6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670" y="3231992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925948" y="3062688"/>
            <a:ext cx="2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41488" y="3047329"/>
            <a:ext cx="2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7315200" y="3182192"/>
            <a:ext cx="1633035" cy="29888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45" descr="E:\E\data tranfer\投稿\cvpr2014\results\patches\3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61" y="323447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0" descr="E:\E\data tranfer\投稿\cvpr2014\results\patches\3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19" y="323447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1" descr="E:\E\data tranfer\投稿\cvpr2014\results\patches\39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71" y="3238845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52" descr="E:\E\data tranfer\投稿\cvpr2014\results\patches\4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03" y="3238844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067562" y="3396855"/>
                <a:ext cx="804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62" y="3396855"/>
                <a:ext cx="804451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/>
          <p:cNvGrpSpPr/>
          <p:nvPr/>
        </p:nvGrpSpPr>
        <p:grpSpPr>
          <a:xfrm>
            <a:off x="7437932" y="1815794"/>
            <a:ext cx="1457295" cy="1376714"/>
            <a:chOff x="7625858" y="1070240"/>
            <a:chExt cx="1457295" cy="1887110"/>
          </a:xfrm>
        </p:grpSpPr>
        <p:sp>
          <p:nvSpPr>
            <p:cNvPr id="7" name="椭圆 6"/>
            <p:cNvSpPr/>
            <p:nvPr/>
          </p:nvSpPr>
          <p:spPr>
            <a:xfrm>
              <a:off x="7837356" y="1514421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180639" y="1514421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536237" y="1514421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62698" y="2109739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454118" y="2109739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797401" y="2109739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905574" y="1904255"/>
              <a:ext cx="1034703" cy="262571"/>
              <a:chOff x="7905574" y="2149600"/>
              <a:chExt cx="1034703" cy="487502"/>
            </a:xfrm>
          </p:grpSpPr>
          <p:cxnSp>
            <p:nvCxnSpPr>
              <p:cNvPr id="17" name="直接箭头连接符 16"/>
              <p:cNvCxnSpPr>
                <a:stCxn id="11" idx="0"/>
                <a:endCxn id="7" idx="4"/>
              </p:cNvCxnSpPr>
              <p:nvPr/>
            </p:nvCxnSpPr>
            <p:spPr>
              <a:xfrm flipV="1">
                <a:off x="7905574" y="2149600"/>
                <a:ext cx="74658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1" idx="0"/>
                <a:endCxn id="8" idx="4"/>
              </p:cNvCxnSpPr>
              <p:nvPr/>
            </p:nvCxnSpPr>
            <p:spPr>
              <a:xfrm flipV="1">
                <a:off x="7905574" y="2149600"/>
                <a:ext cx="417941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1" idx="0"/>
                <a:endCxn id="9" idx="4"/>
              </p:cNvCxnSpPr>
              <p:nvPr/>
            </p:nvCxnSpPr>
            <p:spPr>
              <a:xfrm flipV="1">
                <a:off x="7905574" y="2149600"/>
                <a:ext cx="773539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52" idx="0"/>
                <a:endCxn id="7" idx="4"/>
              </p:cNvCxnSpPr>
              <p:nvPr/>
            </p:nvCxnSpPr>
            <p:spPr>
              <a:xfrm flipH="1" flipV="1">
                <a:off x="7980232" y="2149600"/>
                <a:ext cx="283429" cy="399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52" idx="0"/>
                <a:endCxn id="8" idx="4"/>
              </p:cNvCxnSpPr>
              <p:nvPr/>
            </p:nvCxnSpPr>
            <p:spPr>
              <a:xfrm flipV="1">
                <a:off x="8263661" y="2149600"/>
                <a:ext cx="59854" cy="399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2" idx="0"/>
                <a:endCxn id="9" idx="4"/>
              </p:cNvCxnSpPr>
              <p:nvPr/>
            </p:nvCxnSpPr>
            <p:spPr>
              <a:xfrm flipV="1">
                <a:off x="8263661" y="2149600"/>
                <a:ext cx="415452" cy="3991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12" idx="0"/>
                <a:endCxn id="7" idx="4"/>
              </p:cNvCxnSpPr>
              <p:nvPr/>
            </p:nvCxnSpPr>
            <p:spPr>
              <a:xfrm flipH="1" flipV="1">
                <a:off x="7980232" y="2149600"/>
                <a:ext cx="616762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12" idx="0"/>
                <a:endCxn id="8" idx="4"/>
              </p:cNvCxnSpPr>
              <p:nvPr/>
            </p:nvCxnSpPr>
            <p:spPr>
              <a:xfrm flipH="1" flipV="1">
                <a:off x="8323515" y="2149600"/>
                <a:ext cx="273479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12" idx="0"/>
                <a:endCxn id="9" idx="4"/>
              </p:cNvCxnSpPr>
              <p:nvPr/>
            </p:nvCxnSpPr>
            <p:spPr>
              <a:xfrm flipV="1">
                <a:off x="8596994" y="2149600"/>
                <a:ext cx="82119" cy="3815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3" idx="1"/>
                <a:endCxn id="7" idx="4"/>
              </p:cNvCxnSpPr>
              <p:nvPr/>
            </p:nvCxnSpPr>
            <p:spPr>
              <a:xfrm flipH="1" flipV="1">
                <a:off x="7980232" y="2149600"/>
                <a:ext cx="859016" cy="4875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13" idx="1"/>
                <a:endCxn id="8" idx="4"/>
              </p:cNvCxnSpPr>
              <p:nvPr/>
            </p:nvCxnSpPr>
            <p:spPr>
              <a:xfrm flipH="1" flipV="1">
                <a:off x="8323515" y="2149602"/>
                <a:ext cx="515733" cy="4875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3" idx="0"/>
                <a:endCxn id="9" idx="4"/>
              </p:cNvCxnSpPr>
              <p:nvPr/>
            </p:nvCxnSpPr>
            <p:spPr>
              <a:xfrm flipH="1" flipV="1">
                <a:off x="8679113" y="2149602"/>
                <a:ext cx="261164" cy="38150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箭头连接符 29"/>
            <p:cNvCxnSpPr>
              <a:stCxn id="7" idx="0"/>
              <a:endCxn id="29" idx="2"/>
            </p:cNvCxnSpPr>
            <p:nvPr/>
          </p:nvCxnSpPr>
          <p:spPr>
            <a:xfrm flipV="1">
              <a:off x="7980232" y="1070240"/>
              <a:ext cx="349689" cy="4441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8" idx="0"/>
              <a:endCxn id="29" idx="2"/>
            </p:cNvCxnSpPr>
            <p:nvPr/>
          </p:nvCxnSpPr>
          <p:spPr>
            <a:xfrm flipV="1">
              <a:off x="8323515" y="1070240"/>
              <a:ext cx="6406" cy="4441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9" idx="0"/>
            </p:cNvCxnSpPr>
            <p:nvPr/>
          </p:nvCxnSpPr>
          <p:spPr>
            <a:xfrm flipH="1" flipV="1">
              <a:off x="8319643" y="1145419"/>
              <a:ext cx="359470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7" idx="0"/>
            </p:cNvCxnSpPr>
            <p:nvPr/>
          </p:nvCxnSpPr>
          <p:spPr>
            <a:xfrm flipV="1">
              <a:off x="7980232" y="1145419"/>
              <a:ext cx="91907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8" idx="0"/>
            </p:cNvCxnSpPr>
            <p:nvPr/>
          </p:nvCxnSpPr>
          <p:spPr>
            <a:xfrm flipH="1" flipV="1">
              <a:off x="8072139" y="1145419"/>
              <a:ext cx="251376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9" idx="0"/>
            </p:cNvCxnSpPr>
            <p:nvPr/>
          </p:nvCxnSpPr>
          <p:spPr>
            <a:xfrm flipH="1" flipV="1">
              <a:off x="8072139" y="1145419"/>
              <a:ext cx="606974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7" idx="0"/>
            </p:cNvCxnSpPr>
            <p:nvPr/>
          </p:nvCxnSpPr>
          <p:spPr>
            <a:xfrm flipV="1">
              <a:off x="7980232" y="1145419"/>
              <a:ext cx="665125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8" idx="0"/>
            </p:cNvCxnSpPr>
            <p:nvPr/>
          </p:nvCxnSpPr>
          <p:spPr>
            <a:xfrm flipV="1">
              <a:off x="8323515" y="1145419"/>
              <a:ext cx="273479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9" idx="0"/>
            </p:cNvCxnSpPr>
            <p:nvPr/>
          </p:nvCxnSpPr>
          <p:spPr>
            <a:xfrm flipH="1" flipV="1">
              <a:off x="8619159" y="1145419"/>
              <a:ext cx="59954" cy="369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8120785" y="2119263"/>
              <a:ext cx="285752" cy="38983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625858" y="2499573"/>
              <a:ext cx="1378751" cy="457777"/>
              <a:chOff x="7625858" y="2969609"/>
              <a:chExt cx="1378751" cy="618309"/>
            </a:xfrm>
          </p:grpSpPr>
          <p:cxnSp>
            <p:nvCxnSpPr>
              <p:cNvPr id="58" name="直接箭头连接符 57"/>
              <p:cNvCxnSpPr>
                <a:stCxn id="47" idx="0"/>
                <a:endCxn id="11" idx="4"/>
              </p:cNvCxnSpPr>
              <p:nvPr/>
            </p:nvCxnSpPr>
            <p:spPr>
              <a:xfrm flipV="1">
                <a:off x="7625858" y="2969611"/>
                <a:ext cx="279716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47" idx="0"/>
                <a:endCxn id="52" idx="4"/>
              </p:cNvCxnSpPr>
              <p:nvPr/>
            </p:nvCxnSpPr>
            <p:spPr>
              <a:xfrm flipV="1">
                <a:off x="7625858" y="2982475"/>
                <a:ext cx="637803" cy="5816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stCxn id="47" idx="0"/>
                <a:endCxn id="12" idx="4"/>
              </p:cNvCxnSpPr>
              <p:nvPr/>
            </p:nvCxnSpPr>
            <p:spPr>
              <a:xfrm flipV="1">
                <a:off x="7625858" y="2969611"/>
                <a:ext cx="971136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47" idx="0"/>
                <a:endCxn id="13" idx="4"/>
              </p:cNvCxnSpPr>
              <p:nvPr/>
            </p:nvCxnSpPr>
            <p:spPr>
              <a:xfrm flipV="1">
                <a:off x="7625858" y="2969611"/>
                <a:ext cx="1314419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48" idx="0"/>
                <a:endCxn id="11" idx="4"/>
              </p:cNvCxnSpPr>
              <p:nvPr/>
            </p:nvCxnSpPr>
            <p:spPr>
              <a:xfrm flipV="1">
                <a:off x="7842210" y="2969611"/>
                <a:ext cx="63364" cy="6025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47" idx="0"/>
                <a:endCxn id="52" idx="4"/>
              </p:cNvCxnSpPr>
              <p:nvPr/>
            </p:nvCxnSpPr>
            <p:spPr>
              <a:xfrm flipV="1">
                <a:off x="7625858" y="2982475"/>
                <a:ext cx="637803" cy="5816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>
                <a:stCxn id="48" idx="0"/>
                <a:endCxn id="12" idx="4"/>
              </p:cNvCxnSpPr>
              <p:nvPr/>
            </p:nvCxnSpPr>
            <p:spPr>
              <a:xfrm flipV="1">
                <a:off x="7842210" y="2969611"/>
                <a:ext cx="754784" cy="6025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stCxn id="48" idx="0"/>
                <a:endCxn id="13" idx="4"/>
              </p:cNvCxnSpPr>
              <p:nvPr/>
            </p:nvCxnSpPr>
            <p:spPr>
              <a:xfrm flipV="1">
                <a:off x="7842210" y="2969611"/>
                <a:ext cx="1098067" cy="6025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49" idx="0"/>
                <a:endCxn id="11" idx="4"/>
              </p:cNvCxnSpPr>
              <p:nvPr/>
            </p:nvCxnSpPr>
            <p:spPr>
              <a:xfrm flipH="1" flipV="1">
                <a:off x="7905574" y="2969609"/>
                <a:ext cx="185568" cy="602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43" idx="1"/>
                <a:endCxn id="52" idx="4"/>
              </p:cNvCxnSpPr>
              <p:nvPr/>
            </p:nvCxnSpPr>
            <p:spPr>
              <a:xfrm flipV="1">
                <a:off x="8113874" y="2982475"/>
                <a:ext cx="149787" cy="6054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49" idx="0"/>
                <a:endCxn id="12" idx="4"/>
              </p:cNvCxnSpPr>
              <p:nvPr/>
            </p:nvCxnSpPr>
            <p:spPr>
              <a:xfrm flipV="1">
                <a:off x="8091142" y="2969611"/>
                <a:ext cx="505852" cy="602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>
                <a:stCxn id="49" idx="0"/>
                <a:endCxn id="13" idx="4"/>
              </p:cNvCxnSpPr>
              <p:nvPr/>
            </p:nvCxnSpPr>
            <p:spPr>
              <a:xfrm flipV="1">
                <a:off x="8091142" y="2969611"/>
                <a:ext cx="849135" cy="602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46" idx="0"/>
                <a:endCxn id="52" idx="4"/>
              </p:cNvCxnSpPr>
              <p:nvPr/>
            </p:nvCxnSpPr>
            <p:spPr>
              <a:xfrm flipH="1" flipV="1">
                <a:off x="8263661" y="2982475"/>
                <a:ext cx="276239" cy="5816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46" idx="0"/>
                <a:endCxn id="12" idx="4"/>
              </p:cNvCxnSpPr>
              <p:nvPr/>
            </p:nvCxnSpPr>
            <p:spPr>
              <a:xfrm flipV="1">
                <a:off x="8539900" y="2969611"/>
                <a:ext cx="57094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46" idx="0"/>
                <a:endCxn id="11" idx="4"/>
              </p:cNvCxnSpPr>
              <p:nvPr/>
            </p:nvCxnSpPr>
            <p:spPr>
              <a:xfrm flipH="1" flipV="1">
                <a:off x="7905574" y="2969611"/>
                <a:ext cx="634326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46" idx="0"/>
                <a:endCxn id="13" idx="4"/>
              </p:cNvCxnSpPr>
              <p:nvPr/>
            </p:nvCxnSpPr>
            <p:spPr>
              <a:xfrm flipV="1">
                <a:off x="8539900" y="2969611"/>
                <a:ext cx="400377" cy="594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42" idx="0"/>
                <a:endCxn id="52" idx="4"/>
              </p:cNvCxnSpPr>
              <p:nvPr/>
            </p:nvCxnSpPr>
            <p:spPr>
              <a:xfrm flipH="1" flipV="1">
                <a:off x="8263661" y="2982475"/>
                <a:ext cx="740948" cy="5770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>
                <a:stCxn id="42" idx="0"/>
                <a:endCxn id="13" idx="4"/>
              </p:cNvCxnSpPr>
              <p:nvPr/>
            </p:nvCxnSpPr>
            <p:spPr>
              <a:xfrm flipH="1" flipV="1">
                <a:off x="8940277" y="2969611"/>
                <a:ext cx="64332" cy="5898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42" idx="0"/>
                <a:endCxn id="12" idx="4"/>
              </p:cNvCxnSpPr>
              <p:nvPr/>
            </p:nvCxnSpPr>
            <p:spPr>
              <a:xfrm flipH="1" flipV="1">
                <a:off x="8596994" y="2969611"/>
                <a:ext cx="407615" cy="5898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stCxn id="42" idx="0"/>
                <a:endCxn id="11" idx="4"/>
              </p:cNvCxnSpPr>
              <p:nvPr/>
            </p:nvCxnSpPr>
            <p:spPr>
              <a:xfrm flipH="1" flipV="1">
                <a:off x="7905574" y="2969611"/>
                <a:ext cx="1099035" cy="5898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8" name="Picture 5" descr="D:\workspace\DAE\result_new_PCA_0.98_SIFT\global\lfpw_60\image_0048_0_0_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59" y="371705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D:\workspace\DAE\result_new_PCA_0.98_SIFT\local\pretrain1000_400_iter1000_finetune_iter1000_trainset_lfpwtestset_result_level_1_60x60\image_0048_0_0_0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597" y="76200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直接箭头连接符 79"/>
          <p:cNvCxnSpPr/>
          <p:nvPr/>
        </p:nvCxnSpPr>
        <p:spPr bwMode="auto">
          <a:xfrm flipV="1">
            <a:off x="8098530" y="3446545"/>
            <a:ext cx="0" cy="308610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6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9"/>
    </mc:Choice>
    <mc:Fallback xmlns="">
      <p:transition spd="slow" advTm="4766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p:pic>
        <p:nvPicPr>
          <p:cNvPr id="2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88" y="3179678"/>
            <a:ext cx="6113804" cy="228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67504" y="54661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04" y="5466142"/>
                <a:ext cx="9144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35904" y="54661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904" y="5466142"/>
                <a:ext cx="91440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38394" y="54661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394" y="5466142"/>
                <a:ext cx="91440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60104" y="54661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104" y="5466142"/>
                <a:ext cx="914400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087" y="1347788"/>
                <a:ext cx="8589867" cy="5095875"/>
              </a:xfrm>
            </p:spPr>
            <p:txBody>
              <a:bodyPr/>
              <a:lstStyle/>
              <a:p>
                <a:r>
                  <a:rPr lang="en-US" altLang="zh-CN" dirty="0" smtClean="0"/>
                  <a:t>Coarse-to-fine Cascade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  <a:cs typeface="Times New Roman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effectLst/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400" i="1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effectLst/>
                                      <a:latin typeface="Cambria Math"/>
                                      <a:ea typeface="宋体"/>
                                      <a:cs typeface="Times New Roman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zh-CN" altLang="zh-CN" sz="2400" i="1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𝑗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sz="2400" i="1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 kern="100">
                                              <a:effectLst/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 kern="100">
                                              <a:latin typeface="Cambria Math"/>
                                              <a:ea typeface="宋体"/>
                                              <a:cs typeface="Times New Roman"/>
                                            </a:rPr>
                                            <m:t>…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  <a:cs typeface="Times New Roman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  <a:cs typeface="Times New Roman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  <a:cs typeface="Times New Roman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zh-CN" altLang="zh-CN" sz="24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 kern="100">
                                                  <a:latin typeface="Cambria Math"/>
                                                  <a:ea typeface="宋体"/>
                                                  <a:cs typeface="Times New Roman"/>
                                                </a:rPr>
                                                <m:t>∅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sz="2400" i="1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b="1" i="1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1" i="1" kern="10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/>
                                                          <a:ea typeface="宋体"/>
                                                          <a:cs typeface="Times New Roman"/>
                                                        </a:rPr>
                                                        <m:t>𝑺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b="1" i="1" kern="10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/>
                                                          <a:ea typeface="宋体"/>
                                                          <a:cs typeface="Times New Roman"/>
                                                        </a:rPr>
                                                        <m:t>𝒋</m:t>
                                                      </m:r>
                                                      <m:r>
                                                        <a:rPr lang="en-US" altLang="zh-CN" sz="2400" b="1" i="1" kern="10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/>
                                                          <a:ea typeface="宋体"/>
                                                          <a:cs typeface="Times New Roman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altLang="zh-CN" sz="2400" b="1" i="1" kern="10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/>
                                                          <a:ea typeface="宋体"/>
                                                          <a:cs typeface="Times New Roman"/>
                                                        </a:rPr>
                                                        <m:t>𝟏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/>
                                      <a:ea typeface="宋体"/>
                                      <a:cs typeface="Times New Roman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Cambria Math"/>
                                      <a:ea typeface="宋体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  <a:cs typeface="Times New Roman"/>
                        </a:rPr>
                        <m:t>+</m:t>
                      </m:r>
                      <m:r>
                        <a:rPr lang="en-US" altLang="zh-CN" sz="2400" i="1" kern="100">
                          <a:effectLst/>
                          <a:latin typeface="Cambria Math"/>
                          <a:ea typeface="宋体"/>
                          <a:cs typeface="Times New Roman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effectLst/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𝑖</m:t>
                          </m:r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/>
                              <a:ea typeface="宋体"/>
                              <a:cs typeface="Times New Roman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 kern="100">
                                          <a:effectLst/>
                                          <a:latin typeface="Cambria Math"/>
                                          <a:ea typeface="宋体"/>
                                          <a:cs typeface="Times New Roman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/>
                                  <a:ea typeface="宋体"/>
                                  <a:cs typeface="Times New Roman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sz="2400" i="1" kern="100">
                                  <a:effectLst/>
                                  <a:latin typeface="Cambria Math"/>
                                  <a:ea typeface="宋体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3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087" y="1347788"/>
                <a:ext cx="8589867" cy="5095875"/>
              </a:xfrm>
              <a:blipFill rotWithShape="1">
                <a:blip r:embed="rId9"/>
                <a:stretch>
                  <a:fillRect l="-994" t="-1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01962" y="591369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Larger search region/step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95798" y="59136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Smaller search region/step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6" idx="3"/>
          </p:cNvCxnSpPr>
          <p:nvPr/>
        </p:nvCxnSpPr>
        <p:spPr bwMode="auto">
          <a:xfrm>
            <a:off x="4054025" y="6098360"/>
            <a:ext cx="1182591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0716" y="2847012"/>
                <a:ext cx="2950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sz="2000" b="0" dirty="0" smtClean="0"/>
                  <a:t>: index of </a:t>
                </a:r>
                <a:r>
                  <a:rPr lang="en-US" altLang="zh-CN" sz="2000" b="0" dirty="0"/>
                  <a:t>local </a:t>
                </a:r>
                <a:r>
                  <a:rPr lang="en-US" altLang="zh-CN" sz="2000" b="0" dirty="0" smtClean="0"/>
                  <a:t>SAN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000" b="0" dirty="0" smtClean="0"/>
                  <a:t>: index of hidden layer </a:t>
                </a:r>
                <a:endParaRPr lang="zh-CN" altLang="en-US" sz="2000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16" y="2847012"/>
                <a:ext cx="2950179" cy="707886"/>
              </a:xfrm>
              <a:prstGeom prst="rect">
                <a:avLst/>
              </a:prstGeom>
              <a:blipFill rotWithShape="1">
                <a:blip r:embed="rId10"/>
                <a:stretch>
                  <a:fillRect l="-620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7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39"/>
    </mc:Choice>
    <mc:Fallback xmlns="">
      <p:transition spd="slow" advTm="10053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Experiments(1/8)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8004396" cy="5095875"/>
          </a:xfrm>
        </p:spPr>
        <p:txBody>
          <a:bodyPr/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atasets</a:t>
            </a:r>
          </a:p>
          <a:p>
            <a:pPr lvl="1"/>
            <a:r>
              <a:rPr lang="en-US" altLang="zh-CN" sz="2400" b="1" dirty="0" smtClean="0"/>
              <a:t>XM2VTS</a:t>
            </a:r>
            <a:r>
              <a:rPr lang="en-US" altLang="zh-CN" sz="2000" b="1" dirty="0" smtClean="0"/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[Messer’99]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lvl="2"/>
            <a:r>
              <a:rPr lang="en-US" altLang="zh-CN" sz="2000" dirty="0"/>
              <a:t>2360 face images collected over 4 sessions under the controlled settings</a:t>
            </a:r>
          </a:p>
          <a:p>
            <a:pPr lvl="1"/>
            <a:r>
              <a:rPr lang="en-US" altLang="zh-CN" sz="2400" b="1" dirty="0" smtClean="0">
                <a:ea typeface="楷体" pitchFamily="49" charset="-122"/>
              </a:rPr>
              <a:t>LFPW</a:t>
            </a:r>
            <a:r>
              <a:rPr lang="en-US" altLang="zh-CN" sz="2400" b="1" dirty="0" smtClean="0">
                <a:latin typeface="+mj-lt"/>
                <a:ea typeface="楷体" pitchFamily="49" charset="-12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cs typeface="+mn-cs"/>
              </a:rPr>
              <a:t>[Belhumeur’11]</a:t>
            </a:r>
          </a:p>
          <a:p>
            <a:pPr lvl="2"/>
            <a:r>
              <a:rPr lang="en-US" altLang="zh-CN" sz="2000" dirty="0" smtClean="0">
                <a:ea typeface="楷体" pitchFamily="49" charset="-122"/>
              </a:rPr>
              <a:t>1132 training images and 300 test images collected from wild  condition</a:t>
            </a:r>
          </a:p>
          <a:p>
            <a:pPr lvl="1"/>
            <a:r>
              <a:rPr lang="en-US" altLang="zh-CN" sz="2400" b="1" dirty="0" smtClean="0">
                <a:ea typeface="楷体" pitchFamily="49" charset="-122"/>
              </a:rPr>
              <a:t>HELEN</a:t>
            </a:r>
            <a:r>
              <a:rPr lang="en-US" altLang="zh-CN" sz="2400" b="1" dirty="0" smtClean="0">
                <a:latin typeface="+mj-lt"/>
                <a:ea typeface="楷体" pitchFamily="49" charset="-12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cs typeface="+mn-cs"/>
              </a:rPr>
              <a:t>[Le’12]</a:t>
            </a:r>
          </a:p>
          <a:p>
            <a:pPr lvl="2"/>
            <a:r>
              <a:rPr lang="en-US" altLang="zh-CN" sz="2000" dirty="0" smtClean="0">
                <a:ea typeface="楷体" pitchFamily="49" charset="-122"/>
              </a:rPr>
              <a:t>2330 high-resolution face images collected from the wild</a:t>
            </a:r>
            <a:r>
              <a:rPr lang="en-US" altLang="zh-CN" sz="2000" i="1" dirty="0" smtClean="0">
                <a:ea typeface="楷体" pitchFamily="49" charset="-122"/>
              </a:rPr>
              <a:t>, </a:t>
            </a:r>
            <a:r>
              <a:rPr lang="en-US" altLang="zh-CN" sz="2000" dirty="0" smtClean="0">
                <a:ea typeface="楷体" pitchFamily="49" charset="-122"/>
              </a:rPr>
              <a:t>2000 images for training and 330 images for test</a:t>
            </a:r>
            <a:endParaRPr lang="en-US" altLang="zh-CN" sz="2000" i="1" dirty="0" smtClean="0">
              <a:ea typeface="楷体" pitchFamily="49" charset="-122"/>
            </a:endParaRPr>
          </a:p>
          <a:p>
            <a:pPr lvl="1"/>
            <a:r>
              <a:rPr lang="en-US" altLang="zh-CN" sz="2400" b="1" dirty="0" smtClean="0">
                <a:ea typeface="楷体" pitchFamily="49" charset="-122"/>
              </a:rPr>
              <a:t>AFW</a:t>
            </a:r>
            <a:r>
              <a:rPr lang="en-US" altLang="zh-CN" sz="2400" b="1" dirty="0" smtClean="0">
                <a:latin typeface="+mj-lt"/>
                <a:ea typeface="楷体" pitchFamily="49" charset="-12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cs typeface="+mn-cs"/>
              </a:rPr>
              <a:t>[Zhu’12]</a:t>
            </a:r>
          </a:p>
          <a:p>
            <a:pPr lvl="2"/>
            <a:r>
              <a:rPr lang="en-US" altLang="zh-CN" sz="2000" dirty="0" smtClean="0">
                <a:ea typeface="楷体" pitchFamily="49" charset="-122"/>
              </a:rPr>
              <a:t>205 images with 468 faces collected from the wild</a:t>
            </a:r>
          </a:p>
          <a:p>
            <a:pPr lvl="2"/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740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4"/>
    </mc:Choice>
    <mc:Fallback xmlns="">
      <p:transition spd="slow" advTm="3409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Experiments(2/8)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Evaluation </a:t>
            </a:r>
            <a:r>
              <a:rPr lang="en-US" altLang="zh-CN" dirty="0"/>
              <a:t>of Successive SANs</a:t>
            </a:r>
            <a:endParaRPr lang="en-US" altLang="zh-CN" dirty="0" smtClean="0"/>
          </a:p>
          <a:p>
            <a:pPr lvl="1"/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54464" y="5170448"/>
            <a:ext cx="499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Performance gain of each SAN</a:t>
            </a:r>
          </a:p>
          <a:p>
            <a:pPr algn="ctr"/>
            <a:r>
              <a:rPr lang="en-US" altLang="zh-CN" sz="2000" dirty="0" smtClean="0"/>
              <a:t>(Conduct on LFPW)</a:t>
            </a:r>
            <a:endParaRPr lang="zh-CN" altLang="en-US" sz="2000" dirty="0"/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9724"/>
              </p:ext>
            </p:extLst>
          </p:nvPr>
        </p:nvGraphicFramePr>
        <p:xfrm>
          <a:off x="589998" y="2098708"/>
          <a:ext cx="5442502" cy="318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5876925" y="2298700"/>
            <a:ext cx="3267075" cy="3271858"/>
            <a:chOff x="5876925" y="2298700"/>
            <a:chExt cx="3267075" cy="3271858"/>
          </a:xfrm>
        </p:grpSpPr>
        <p:graphicFrame>
          <p:nvGraphicFramePr>
            <p:cNvPr id="9" name="图表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2439573"/>
                </p:ext>
              </p:extLst>
            </p:nvPr>
          </p:nvGraphicFramePr>
          <p:xfrm>
            <a:off x="5876925" y="2298700"/>
            <a:ext cx="3267075" cy="2552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6369464" y="5170448"/>
              <a:ext cx="2672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Run Time (</a:t>
              </a:r>
              <a:r>
                <a:rPr lang="en-US" altLang="zh-CN" sz="2000" dirty="0" err="1" smtClean="0"/>
                <a:t>ms</a:t>
              </a:r>
              <a:r>
                <a:rPr lang="en-US" altLang="zh-CN" sz="2000" dirty="0" smtClean="0"/>
                <a:t>)</a:t>
              </a:r>
              <a:endParaRPr lang="zh-CN" altLang="en-US" sz="20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816012" y="20049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ms</a:t>
            </a:r>
            <a:endParaRPr lang="zh-CN" altLang="en-US" dirty="0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9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44"/>
    </mc:Choice>
    <mc:Fallback xmlns="">
      <p:transition spd="slow" advTm="6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"/>
        </p:bldSub>
      </p:bldGraphic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Experiments(3/8)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7" y="1347788"/>
            <a:ext cx="7859713" cy="5095875"/>
          </a:xfrm>
        </p:spPr>
        <p:txBody>
          <a:bodyPr/>
          <a:lstStyle/>
          <a:p>
            <a:r>
              <a:rPr lang="en-US" altLang="zh-CN" dirty="0" smtClean="0"/>
              <a:t>Comparative Methods</a:t>
            </a:r>
            <a:endParaRPr lang="en-US" altLang="zh-CN" dirty="0"/>
          </a:p>
          <a:p>
            <a:pPr lvl="1"/>
            <a:r>
              <a:rPr lang="en-US" altLang="zh-CN" sz="2400" dirty="0" smtClean="0"/>
              <a:t>Local Models with Regression Fitting</a:t>
            </a:r>
            <a:endParaRPr lang="en-US" altLang="zh-CN" sz="2400" dirty="0"/>
          </a:p>
          <a:p>
            <a:pPr lvl="2"/>
            <a:r>
              <a:rPr lang="en-US" altLang="zh-CN" sz="2000" dirty="0" smtClean="0"/>
              <a:t>SDM </a:t>
            </a:r>
            <a:r>
              <a:rPr lang="en-US" altLang="zh-CN" sz="1800" dirty="0">
                <a:solidFill>
                  <a:srgbClr val="0070C0"/>
                </a:solidFill>
              </a:rPr>
              <a:t>[</a:t>
            </a:r>
            <a:r>
              <a:rPr lang="en-US" altLang="zh-CN" sz="1800" dirty="0" smtClean="0">
                <a:solidFill>
                  <a:srgbClr val="0070C0"/>
                </a:solidFill>
              </a:rPr>
              <a:t>Xiong’13</a:t>
            </a:r>
            <a:r>
              <a:rPr lang="en-US" altLang="zh-CN" sz="1800" dirty="0">
                <a:solidFill>
                  <a:srgbClr val="0070C0"/>
                </a:solidFill>
              </a:rPr>
              <a:t>]</a:t>
            </a:r>
            <a:endParaRPr lang="en-US" altLang="zh-CN" sz="1800" dirty="0"/>
          </a:p>
          <a:p>
            <a:pPr lvl="2"/>
            <a:r>
              <a:rPr lang="en-US" altLang="zh-CN" sz="2000" dirty="0" smtClean="0"/>
              <a:t>DRMF </a:t>
            </a:r>
            <a:r>
              <a:rPr lang="en-US" altLang="zh-CN" sz="1800" dirty="0" smtClean="0">
                <a:solidFill>
                  <a:srgbClr val="0070C0"/>
                </a:solidFill>
              </a:rPr>
              <a:t>[Asthana’13]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lvl="1">
              <a:spcBef>
                <a:spcPts val="800"/>
              </a:spcBef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ree-structured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odels</a:t>
            </a:r>
            <a:endParaRPr lang="en-US" altLang="zh-CN" sz="2400" dirty="0"/>
          </a:p>
          <a:p>
            <a:pPr lvl="2"/>
            <a:r>
              <a:rPr lang="en-US" altLang="zh-CN" sz="2000" dirty="0" smtClean="0"/>
              <a:t>Zhu et al. </a:t>
            </a:r>
            <a:r>
              <a:rPr lang="en-US" altLang="zh-CN" sz="1800" dirty="0" smtClean="0">
                <a:solidFill>
                  <a:srgbClr val="0070C0"/>
                </a:solidFill>
              </a:rPr>
              <a:t>[Zhu’12]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Yu et al.</a:t>
            </a:r>
            <a:r>
              <a:rPr lang="en-US" altLang="zh-CN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1800" dirty="0" smtClean="0">
                <a:solidFill>
                  <a:srgbClr val="0070C0"/>
                </a:solidFill>
              </a:rPr>
              <a:t>[Yu’13]</a:t>
            </a:r>
            <a:endParaRPr lang="en-US" altLang="zh-CN" sz="1800" dirty="0" smtClean="0"/>
          </a:p>
          <a:p>
            <a:pPr lvl="1">
              <a:spcBef>
                <a:spcPts val="800"/>
              </a:spcBef>
            </a:pPr>
            <a:r>
              <a:rPr lang="en-US" altLang="zh-CN" sz="2400" dirty="0" smtClean="0"/>
              <a:t>Deep Model</a:t>
            </a:r>
            <a:endParaRPr lang="en-US" altLang="zh-CN" sz="2400" dirty="0"/>
          </a:p>
          <a:p>
            <a:pPr lvl="2"/>
            <a:r>
              <a:rPr lang="en-US" altLang="zh-CN" sz="2000" dirty="0" smtClean="0">
                <a:ea typeface="楷体" pitchFamily="49" charset="-122"/>
              </a:rPr>
              <a:t>DCNN </a:t>
            </a:r>
            <a:r>
              <a:rPr lang="en-US" altLang="zh-CN" sz="1800" dirty="0" smtClean="0">
                <a:solidFill>
                  <a:srgbClr val="0070C0"/>
                </a:solidFill>
                <a:ea typeface="楷体" pitchFamily="49" charset="-122"/>
              </a:rPr>
              <a:t>[</a:t>
            </a:r>
            <a:r>
              <a:rPr lang="en-US" altLang="zh-CN" sz="1800" dirty="0" smtClean="0">
                <a:solidFill>
                  <a:srgbClr val="0070C0"/>
                </a:solidFill>
              </a:rPr>
              <a:t>Sun’13</a:t>
            </a:r>
            <a:r>
              <a:rPr lang="en-US" altLang="zh-CN" sz="1800" dirty="0" smtClean="0">
                <a:solidFill>
                  <a:srgbClr val="0070C0"/>
                </a:solidFill>
                <a:ea typeface="楷体" pitchFamily="49" charset="-122"/>
              </a:rPr>
              <a:t>]</a:t>
            </a:r>
            <a:endParaRPr lang="en-US" altLang="zh-CN" sz="2000" dirty="0">
              <a:ea typeface="楷体" pitchFamily="49" charset="-122"/>
            </a:endParaRPr>
          </a:p>
          <a:p>
            <a:pPr lvl="2"/>
            <a:endParaRPr lang="en-US" altLang="zh-CN" sz="2000" dirty="0">
              <a:solidFill>
                <a:srgbClr val="0070C0"/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2"/>
    </mc:Choice>
    <mc:Fallback xmlns="">
      <p:transition spd="slow" advTm="219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Historical Perspective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27088" y="1347788"/>
            <a:ext cx="8088312" cy="5095875"/>
          </a:xfrm>
        </p:spPr>
        <p:txBody>
          <a:bodyPr/>
          <a:lstStyle/>
          <a:p>
            <a:r>
              <a:rPr lang="en-US" altLang="zh-CN" sz="2800" dirty="0" smtClean="0"/>
              <a:t>History of face recognition is that of benchmarking databases and protocols!!</a:t>
            </a:r>
          </a:p>
          <a:p>
            <a:r>
              <a:rPr lang="en-US" altLang="zh-CN" sz="2800" dirty="0" smtClean="0"/>
              <a:t>Milestones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ORL, Extended Yale B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: 1990~2012 (&lt;50 persons)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zh-CN" sz="2000" b="1" dirty="0" smtClean="0">
                <a:solidFill>
                  <a:srgbClr val="0000FF"/>
                </a:solidFill>
              </a:rPr>
              <a:t>SRC and </a:t>
            </a:r>
            <a:r>
              <a:rPr lang="en-US" altLang="zh-CN" sz="2000" b="1" dirty="0">
                <a:solidFill>
                  <a:srgbClr val="0000FF"/>
                </a:solidFill>
              </a:rPr>
              <a:t>variants </a:t>
            </a:r>
            <a:r>
              <a:rPr lang="en-US" altLang="zh-CN" sz="1400" b="1" dirty="0">
                <a:solidFill>
                  <a:srgbClr val="0000FF"/>
                </a:solidFill>
              </a:rPr>
              <a:t>[</a:t>
            </a:r>
            <a:r>
              <a:rPr lang="en-US" altLang="zh-CN" sz="1400" b="1" dirty="0" err="1">
                <a:solidFill>
                  <a:srgbClr val="0000FF"/>
                </a:solidFill>
              </a:rPr>
              <a:t>J.Wright</a:t>
            </a:r>
            <a:r>
              <a:rPr lang="en-US" altLang="zh-CN" sz="1400" b="1" dirty="0">
                <a:solidFill>
                  <a:srgbClr val="0000FF"/>
                </a:solidFill>
              </a:rPr>
              <a:t> et al,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2008]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FERET: 1994~2010 (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1196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persons,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2~5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</a:rPr>
              <a:t>ipp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zh-CN" sz="2000" b="1" dirty="0" smtClean="0">
                <a:solidFill>
                  <a:srgbClr val="0000FF"/>
                </a:solidFill>
              </a:rPr>
              <a:t>LGBP + B-LDA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[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S.Xie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S.Shan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X.Chen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IEEE T IP10]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FRGC v2.0: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2004~2012 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(~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500 subjects, &gt;50ipp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2"/>
            <a:r>
              <a:rPr lang="en-US" altLang="zh-CN" sz="2000" b="1" dirty="0" smtClean="0">
                <a:solidFill>
                  <a:srgbClr val="0000FF"/>
                </a:solidFill>
              </a:rPr>
              <a:t>LPQ + LGBP </a:t>
            </a:r>
            <a:r>
              <a:rPr lang="en-US" altLang="zh-CN" sz="2000" b="1" dirty="0">
                <a:solidFill>
                  <a:srgbClr val="0000FF"/>
                </a:solidFill>
              </a:rPr>
              <a:t>+ B-LDA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[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Y.Li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S.Shan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H.Zhang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S.Lao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X.Chen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, ACCV12]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LFW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: 2007~currently (~5749 subjects, 1680&gt;2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</a:rPr>
              <a:t>ipp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zh-CN" sz="1800" b="1" dirty="0" err="1">
                <a:solidFill>
                  <a:srgbClr val="0000FF"/>
                </a:solidFill>
              </a:rPr>
              <a:t>DeepID</a:t>
            </a:r>
            <a:r>
              <a:rPr lang="en-US" altLang="zh-CN" sz="1800" b="1" dirty="0">
                <a:solidFill>
                  <a:srgbClr val="0000FF"/>
                </a:solidFill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</a:rPr>
              <a:t>[Y. Sun, X. Wang, and X. Tang, CVPR14]</a:t>
            </a:r>
          </a:p>
          <a:p>
            <a:pPr lvl="2"/>
            <a:r>
              <a:rPr lang="en-US" altLang="zh-CN" sz="1800" b="1" dirty="0" err="1" smtClean="0">
                <a:solidFill>
                  <a:srgbClr val="0000FF"/>
                </a:solidFill>
              </a:rPr>
              <a:t>DeepFace</a:t>
            </a:r>
            <a:r>
              <a:rPr lang="en-US" altLang="zh-CN" sz="1800" b="1" dirty="0" smtClean="0">
                <a:solidFill>
                  <a:srgbClr val="0000FF"/>
                </a:solidFill>
              </a:rPr>
              <a:t>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[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Y.Taigman</a:t>
            </a:r>
            <a:r>
              <a:rPr lang="en-US" altLang="zh-CN" sz="1400" b="1" dirty="0">
                <a:solidFill>
                  <a:srgbClr val="0000FF"/>
                </a:solidFill>
              </a:rPr>
              <a:t>,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M. </a:t>
            </a:r>
            <a:r>
              <a:rPr lang="en-US" altLang="zh-CN" sz="1400" b="1" dirty="0">
                <a:solidFill>
                  <a:srgbClr val="0000FF"/>
                </a:solidFill>
              </a:rPr>
              <a:t>Yang, </a:t>
            </a:r>
            <a:r>
              <a:rPr lang="en-US" altLang="zh-CN" sz="1400" b="1" dirty="0" err="1" smtClean="0">
                <a:solidFill>
                  <a:srgbClr val="0000FF"/>
                </a:solidFill>
              </a:rPr>
              <a:t>M.Ranzato</a:t>
            </a:r>
            <a:r>
              <a:rPr lang="en-US" altLang="zh-CN" sz="1400" b="1" dirty="0">
                <a:solidFill>
                  <a:srgbClr val="0000FF"/>
                </a:solidFill>
              </a:rPr>
              <a:t>, </a:t>
            </a:r>
            <a:r>
              <a:rPr lang="en-US" altLang="zh-CN" sz="1400" b="1" dirty="0" smtClean="0">
                <a:solidFill>
                  <a:srgbClr val="0000FF"/>
                </a:solidFill>
              </a:rPr>
              <a:t>L. Wolf, CVPR14]</a:t>
            </a:r>
            <a:endParaRPr lang="en-US" altLang="zh-CN" sz="1800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>
                <a:solidFill>
                  <a:srgbClr val="00B050"/>
                </a:solidFill>
              </a:rPr>
              <a:t>What’s next?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72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Result(4/8)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 comparisons on </a:t>
            </a:r>
            <a:r>
              <a:rPr lang="en-US" altLang="zh-CN" dirty="0" smtClean="0"/>
              <a:t>HELEN</a:t>
            </a:r>
            <a:endParaRPr lang="en-US" altLang="zh-CN" dirty="0"/>
          </a:p>
          <a:p>
            <a:pPr lvl="1"/>
            <a:endParaRPr lang="zh-CN" altLang="en-US" sz="2000"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296940"/>
              </p:ext>
            </p:extLst>
          </p:nvPr>
        </p:nvGraphicFramePr>
        <p:xfrm>
          <a:off x="935501" y="2015196"/>
          <a:ext cx="6415200" cy="4301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3"/>
    </mc:Choice>
    <mc:Fallback xmlns="">
      <p:transition spd="slow" advTm="2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Result(5/8)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 comparisons on </a:t>
            </a:r>
            <a:r>
              <a:rPr lang="en-US" altLang="zh-CN" dirty="0" smtClean="0"/>
              <a:t>LFPW</a:t>
            </a:r>
            <a:endParaRPr lang="en-US" altLang="zh-CN" dirty="0"/>
          </a:p>
          <a:p>
            <a:pPr lvl="1"/>
            <a:endParaRPr lang="zh-CN" altLang="en-US" sz="2000" dirty="0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492898"/>
              </p:ext>
            </p:extLst>
          </p:nvPr>
        </p:nvGraphicFramePr>
        <p:xfrm>
          <a:off x="984739" y="1955409"/>
          <a:ext cx="6415200" cy="429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12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91"/>
    </mc:Choice>
    <mc:Fallback xmlns="">
      <p:transition spd="slow" advTm="1409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Result(6/8)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 comparisons on XM2VTS</a:t>
            </a:r>
          </a:p>
          <a:p>
            <a:pPr lvl="1"/>
            <a:endParaRPr lang="zh-CN" altLang="en-US" sz="2000"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903846"/>
              </p:ext>
            </p:extLst>
          </p:nvPr>
        </p:nvGraphicFramePr>
        <p:xfrm>
          <a:off x="1208859" y="2019994"/>
          <a:ext cx="6415830" cy="4296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956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9"/>
    </mc:Choice>
    <mc:Fallback xmlns="">
      <p:transition spd="slow" advTm="1372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Result(7/8)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Comparisons with </a:t>
            </a:r>
            <a:r>
              <a:rPr lang="en-US" altLang="zh-CN" dirty="0" smtClean="0"/>
              <a:t>DCNN* </a:t>
            </a:r>
            <a:r>
              <a:rPr lang="en-US" altLang="zh-CN" sz="2000" dirty="0"/>
              <a:t>[</a:t>
            </a:r>
            <a:r>
              <a:rPr lang="en-US" altLang="zh-CN" sz="2000" dirty="0" smtClean="0"/>
              <a:t>Sun et al., CVPR’13</a:t>
            </a:r>
            <a:r>
              <a:rPr lang="en-US" altLang="zh-CN" sz="2000" dirty="0"/>
              <a:t>]</a:t>
            </a:r>
            <a:endParaRPr lang="zh-CN" alt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4"/>
          <a:stretch/>
        </p:blipFill>
        <p:spPr bwMode="auto">
          <a:xfrm>
            <a:off x="771784" y="2328305"/>
            <a:ext cx="8292703" cy="205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8985" y="5248858"/>
            <a:ext cx="759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solidFill>
                  <a:srgbClr val="CC00CC"/>
                </a:solidFill>
              </a:rPr>
              <a:t>Note: </a:t>
            </a:r>
            <a:r>
              <a:rPr lang="en-US" altLang="zh-CN" b="0" dirty="0">
                <a:solidFill>
                  <a:srgbClr val="CC00CC"/>
                </a:solidFill>
              </a:rPr>
              <a:t>T</a:t>
            </a:r>
            <a:r>
              <a:rPr lang="en-US" altLang="zh-CN" b="0" dirty="0" smtClean="0">
                <a:solidFill>
                  <a:srgbClr val="CC00CC"/>
                </a:solidFill>
              </a:rPr>
              <a:t>he performance is evaluated in terms of five common landmarks</a:t>
            </a:r>
          </a:p>
          <a:p>
            <a:r>
              <a:rPr lang="en-US" altLang="zh-CN" b="0" dirty="0" smtClean="0">
                <a:solidFill>
                  <a:srgbClr val="CC00CC"/>
                </a:solidFill>
              </a:rPr>
              <a:t> </a:t>
            </a:r>
            <a:endParaRPr lang="zh-CN" altLang="en-US" b="0" dirty="0">
              <a:solidFill>
                <a:srgbClr val="CC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3026" y="4511983"/>
            <a:ext cx="738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XM2VTS                    LFPW                      HELEN         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6"/>
    </mc:Choice>
    <mc:Fallback xmlns="">
      <p:transition spd="slow" advTm="1621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Result(8/8)</a:t>
            </a:r>
            <a:endParaRPr lang="zh-CN" altLang="en-US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2" y="1990436"/>
            <a:ext cx="14668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49" y="1977184"/>
            <a:ext cx="14382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08" y="1990436"/>
            <a:ext cx="14668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810452" y="1443866"/>
            <a:ext cx="1466850" cy="5030380"/>
            <a:chOff x="174356" y="1602890"/>
            <a:chExt cx="1466850" cy="5030380"/>
          </a:xfrm>
        </p:grpSpPr>
        <p:sp>
          <p:nvSpPr>
            <p:cNvPr id="37" name="矩形 36"/>
            <p:cNvSpPr/>
            <p:nvPr/>
          </p:nvSpPr>
          <p:spPr>
            <a:xfrm>
              <a:off x="174356" y="1602890"/>
              <a:ext cx="1466850" cy="503038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356" y="1721224"/>
              <a:ext cx="146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Pose</a:t>
              </a:r>
              <a:endParaRPr lang="zh-CN" altLang="en-US" sz="2000" b="1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08236" y="1453918"/>
            <a:ext cx="1560512" cy="5030380"/>
            <a:chOff x="1831164" y="1626194"/>
            <a:chExt cx="1560512" cy="5030380"/>
          </a:xfrm>
        </p:grpSpPr>
        <p:sp>
          <p:nvSpPr>
            <p:cNvPr id="40" name="矩形 39"/>
            <p:cNvSpPr/>
            <p:nvPr/>
          </p:nvSpPr>
          <p:spPr>
            <a:xfrm>
              <a:off x="1897424" y="1626194"/>
              <a:ext cx="1466850" cy="503038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31164" y="1744528"/>
              <a:ext cx="156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Expression</a:t>
              </a:r>
              <a:endParaRPr lang="zh-CN" altLang="en-US" sz="2000" b="1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934110" y="1456412"/>
            <a:ext cx="1466850" cy="5030380"/>
            <a:chOff x="3801590" y="1615436"/>
            <a:chExt cx="1466850" cy="5030380"/>
          </a:xfrm>
        </p:grpSpPr>
        <p:sp>
          <p:nvSpPr>
            <p:cNvPr id="43" name="矩形 42"/>
            <p:cNvSpPr/>
            <p:nvPr/>
          </p:nvSpPr>
          <p:spPr>
            <a:xfrm>
              <a:off x="3801590" y="1615436"/>
              <a:ext cx="1466850" cy="503038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01590" y="1733770"/>
              <a:ext cx="146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Beard</a:t>
              </a:r>
              <a:endParaRPr lang="zh-CN" altLang="en-US" sz="2000" b="1" dirty="0"/>
            </a:p>
          </p:txBody>
        </p:sp>
      </p:grp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62" y="1990436"/>
            <a:ext cx="14668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82" y="1977184"/>
            <a:ext cx="14668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5501262" y="1460116"/>
            <a:ext cx="1466850" cy="5030380"/>
            <a:chOff x="5620530" y="1619140"/>
            <a:chExt cx="1466850" cy="5030380"/>
          </a:xfrm>
        </p:grpSpPr>
        <p:sp>
          <p:nvSpPr>
            <p:cNvPr id="48" name="矩形 47"/>
            <p:cNvSpPr/>
            <p:nvPr/>
          </p:nvSpPr>
          <p:spPr>
            <a:xfrm>
              <a:off x="5620530" y="1619140"/>
              <a:ext cx="1466850" cy="503038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20530" y="1737474"/>
              <a:ext cx="146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Sunglass</a:t>
              </a:r>
              <a:endParaRPr lang="zh-CN" altLang="en-US" sz="2000" b="1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70982" y="1455707"/>
            <a:ext cx="1466850" cy="5030380"/>
            <a:chOff x="7548054" y="1627983"/>
            <a:chExt cx="1466850" cy="5030380"/>
          </a:xfrm>
        </p:grpSpPr>
        <p:sp>
          <p:nvSpPr>
            <p:cNvPr id="51" name="矩形 50"/>
            <p:cNvSpPr/>
            <p:nvPr/>
          </p:nvSpPr>
          <p:spPr>
            <a:xfrm>
              <a:off x="7548054" y="1627983"/>
              <a:ext cx="1466850" cy="503038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48054" y="1746317"/>
              <a:ext cx="146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Occlusion</a:t>
              </a:r>
              <a:endParaRPr lang="zh-CN" altLang="en-US" sz="2000" b="1" dirty="0"/>
            </a:p>
          </p:txBody>
        </p:sp>
      </p:grpSp>
      <p:sp>
        <p:nvSpPr>
          <p:cNvPr id="2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48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9"/>
    </mc:Choice>
    <mc:Fallback xmlns="">
      <p:transition spd="slow" advTm="2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6" y="1347788"/>
            <a:ext cx="8532814" cy="5095875"/>
          </a:xfrm>
        </p:spPr>
        <p:txBody>
          <a:bodyPr/>
          <a:lstStyle/>
          <a:p>
            <a:r>
              <a:rPr lang="en-US" altLang="zh-CN" dirty="0" smtClean="0"/>
              <a:t>Global SAN achieves more accurate </a:t>
            </a:r>
            <a:r>
              <a:rPr lang="en-US" altLang="zh-CN" dirty="0" smtClean="0">
                <a:solidFill>
                  <a:srgbClr val="0000FF"/>
                </a:solidFill>
              </a:rPr>
              <a:t>initialization</a:t>
            </a:r>
          </a:p>
          <a:p>
            <a:r>
              <a:rPr lang="en-US" altLang="zh-CN" dirty="0" smtClean="0"/>
              <a:t>SAE well </a:t>
            </a:r>
            <a:r>
              <a:rPr lang="en-US" altLang="zh-CN" dirty="0"/>
              <a:t>c</a:t>
            </a:r>
            <a:r>
              <a:rPr lang="en-US" altLang="zh-CN" dirty="0" smtClean="0"/>
              <a:t>haracterizes the non-linearity from appearance to face shape</a:t>
            </a:r>
          </a:p>
          <a:p>
            <a:r>
              <a:rPr lang="en-US" altLang="zh-CN" dirty="0"/>
              <a:t>Coarse-to-fine </a:t>
            </a:r>
            <a:r>
              <a:rPr lang="en-US" altLang="zh-CN" dirty="0" smtClean="0"/>
              <a:t>strategy </a:t>
            </a:r>
            <a:r>
              <a:rPr lang="en-US" altLang="zh-CN" dirty="0"/>
              <a:t>is </a:t>
            </a:r>
            <a:r>
              <a:rPr lang="en-US" altLang="zh-CN" dirty="0" smtClean="0"/>
              <a:t>effective</a:t>
            </a:r>
          </a:p>
          <a:p>
            <a:pPr lvl="1"/>
            <a:r>
              <a:rPr lang="en-US" altLang="zh-CN" dirty="0"/>
              <a:t>Alleviate the local </a:t>
            </a:r>
            <a:r>
              <a:rPr lang="en-US" altLang="zh-CN" dirty="0" smtClean="0"/>
              <a:t>minimum problem</a:t>
            </a:r>
          </a:p>
          <a:p>
            <a:r>
              <a:rPr lang="en-US" altLang="zh-CN" dirty="0" smtClean="0"/>
              <a:t>Impressive improvement and real-time performance</a:t>
            </a:r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CFAN Summary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08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67"/>
    </mc:Choice>
    <mc:Fallback xmlns="">
      <p:transition spd="slow" advTm="4846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CNN (+big data) for feature learning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cs"/>
              </a:rPr>
              <a:t>EmotioW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 2014 challenge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FG2015 video face recognition challenge</a:t>
            </a:r>
          </a:p>
          <a:p>
            <a:r>
              <a:rPr lang="en-US" altLang="zh-CN" dirty="0" smtClean="0"/>
              <a:t>Deep learning for nonlinear regression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Face Alignment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Stacked Progressive Auto-Encoders (SPAE) for face recognition across </a:t>
            </a:r>
            <a:r>
              <a:rPr lang="en-US" altLang="zh-CN" dirty="0" smtClean="0">
                <a:solidFill>
                  <a:srgbClr val="0000FF"/>
                </a:solidFill>
              </a:rPr>
              <a:t>pose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and discussion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838200" y="6197025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/>
            <a:r>
              <a:rPr lang="en-US" altLang="zh-CN" sz="1600" dirty="0" smtClean="0">
                <a:latin typeface="+mj-lt"/>
              </a:rPr>
              <a:t>M. Kan</a:t>
            </a:r>
            <a:r>
              <a:rPr lang="en-US" altLang="zh-CN" sz="1600" dirty="0">
                <a:latin typeface="+mj-lt"/>
              </a:rPr>
              <a:t>, </a:t>
            </a:r>
            <a:r>
              <a:rPr lang="en-US" altLang="zh-CN" sz="1600" dirty="0" smtClean="0">
                <a:latin typeface="+mj-lt"/>
              </a:rPr>
              <a:t>S. Shan</a:t>
            </a:r>
            <a:r>
              <a:rPr lang="en-US" altLang="zh-CN" sz="1600" dirty="0">
                <a:latin typeface="+mj-lt"/>
              </a:rPr>
              <a:t>, </a:t>
            </a:r>
            <a:r>
              <a:rPr lang="en-US" altLang="zh-CN" sz="1600" dirty="0" smtClean="0">
                <a:latin typeface="+mj-lt"/>
              </a:rPr>
              <a:t>H. Chang</a:t>
            </a:r>
            <a:r>
              <a:rPr lang="en-US" altLang="zh-CN" sz="1600" dirty="0">
                <a:latin typeface="+mj-lt"/>
              </a:rPr>
              <a:t>, </a:t>
            </a:r>
            <a:r>
              <a:rPr lang="en-US" altLang="zh-CN" sz="1600" dirty="0" smtClean="0">
                <a:latin typeface="+mj-lt"/>
              </a:rPr>
              <a:t>X. </a:t>
            </a:r>
            <a:r>
              <a:rPr lang="en-US" altLang="zh-CN" sz="1600" dirty="0">
                <a:latin typeface="+mj-lt"/>
              </a:rPr>
              <a:t>Chen. Stacked Progressive Auto-Encoder (SPAE) for Face Recognition Across </a:t>
            </a:r>
            <a:r>
              <a:rPr lang="en-US" altLang="zh-CN" sz="1600" dirty="0" smtClean="0">
                <a:latin typeface="+mj-lt"/>
              </a:rPr>
              <a:t>Poses. CVPR2014</a:t>
            </a:r>
            <a:endParaRPr lang="en-US" altLang="zh-C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3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and Existing Solutions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Face Recognition Across Pose</a:t>
            </a:r>
          </a:p>
          <a:p>
            <a:pPr lvl="1"/>
            <a:r>
              <a:rPr lang="en-US" altLang="zh-CN" dirty="0" smtClean="0"/>
              <a:t>Challenges</a:t>
            </a:r>
          </a:p>
          <a:p>
            <a:pPr lvl="2"/>
            <a:r>
              <a:rPr lang="en-US" altLang="zh-CN" dirty="0" smtClean="0"/>
              <a:t>Appearance difference caused by pose, even larger than that due to identity</a:t>
            </a:r>
          </a:p>
          <a:p>
            <a:pPr lvl="1"/>
            <a:r>
              <a:rPr lang="en-US" altLang="zh-CN" dirty="0" smtClean="0"/>
              <a:t>Existing Solutions</a:t>
            </a:r>
          </a:p>
          <a:p>
            <a:pPr lvl="2"/>
            <a:r>
              <a:rPr lang="en-US" altLang="zh-CN" dirty="0"/>
              <a:t>Pose-invariant feature </a:t>
            </a:r>
            <a:r>
              <a:rPr lang="en-US" altLang="zh-CN" dirty="0" smtClean="0"/>
              <a:t>representations</a:t>
            </a:r>
            <a:endParaRPr lang="en-US" altLang="zh-CN" dirty="0"/>
          </a:p>
          <a:p>
            <a:pPr lvl="2"/>
            <a:r>
              <a:rPr lang="en-US" altLang="zh-CN" dirty="0" smtClean="0"/>
              <a:t>Virtual images at  target pose</a:t>
            </a:r>
          </a:p>
          <a:p>
            <a:pPr lvl="3"/>
            <a:r>
              <a:rPr lang="en-US" altLang="zh-CN" dirty="0"/>
              <a:t>Geometry-based: implicit/explicit 3D recovery</a:t>
            </a:r>
          </a:p>
          <a:p>
            <a:pPr lvl="3"/>
            <a:r>
              <a:rPr lang="en-US" altLang="zh-CN" dirty="0" smtClean="0"/>
              <a:t>Learning-based: in 2D</a:t>
            </a:r>
          </a:p>
          <a:p>
            <a:pPr lvl="1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537054" y="5087479"/>
            <a:ext cx="2921146" cy="1541921"/>
            <a:chOff x="5186930" y="3419939"/>
            <a:chExt cx="3288217" cy="1828311"/>
          </a:xfrm>
        </p:grpSpPr>
        <p:pic>
          <p:nvPicPr>
            <p:cNvPr id="8" name="Picture 3" descr="I:\TIP\Displacement Field V0.2\Fig\Sample Img\MultiPIE\04_1_ImgSamp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930" y="3423770"/>
              <a:ext cx="1459585" cy="182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 bwMode="auto">
            <a:xfrm>
              <a:off x="5930690" y="3789996"/>
              <a:ext cx="359211" cy="364934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0690" y="4522278"/>
              <a:ext cx="359211" cy="36493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930690" y="4150930"/>
              <a:ext cx="359211" cy="364934"/>
            </a:xfrm>
            <a:prstGeom prst="rect">
              <a:avLst/>
            </a:prstGeom>
            <a:solidFill>
              <a:srgbClr val="00B0F0">
                <a:alpha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87581" y="3419939"/>
              <a:ext cx="1468800" cy="1824673"/>
              <a:chOff x="2281348" y="3354369"/>
              <a:chExt cx="2098287" cy="2606676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2281350" y="3875703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>
                <a:off x="2281350" y="439703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2281350" y="4918373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6" name="直接连接符 35"/>
              <p:cNvCxnSpPr/>
              <p:nvPr/>
            </p:nvCxnSpPr>
            <p:spPr bwMode="auto">
              <a:xfrm>
                <a:off x="2281349" y="335436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2281348" y="5961045"/>
                <a:ext cx="209828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 bwMode="auto">
              <a:xfrm>
                <a:off x="2807097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3328988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0" name="直接连接符 39"/>
              <p:cNvCxnSpPr/>
              <p:nvPr/>
            </p:nvCxnSpPr>
            <p:spPr bwMode="auto">
              <a:xfrm>
                <a:off x="3850879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1" name="直接连接符 40"/>
              <p:cNvCxnSpPr/>
              <p:nvPr/>
            </p:nvCxnSpPr>
            <p:spPr bwMode="auto">
              <a:xfrm>
                <a:off x="4372769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 bwMode="auto">
              <a:xfrm>
                <a:off x="2285206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3" name="直接连接符 42"/>
              <p:cNvCxnSpPr/>
              <p:nvPr/>
            </p:nvCxnSpPr>
            <p:spPr bwMode="auto">
              <a:xfrm>
                <a:off x="2281348" y="543970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pic>
          <p:nvPicPr>
            <p:cNvPr id="13" name="Picture 2" descr="I:\TIP\Displacement Field V0.2\Fig\Sample Img\MultiPIE\05_1_ImgSample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347" y="3422532"/>
              <a:ext cx="1459585" cy="182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7006347" y="3421176"/>
              <a:ext cx="1468800" cy="1824673"/>
              <a:chOff x="2281348" y="3354369"/>
              <a:chExt cx="2098287" cy="2606676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>
                <a:off x="2281350" y="3875703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281350" y="439703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>
                <a:off x="2281350" y="4918373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 bwMode="auto">
              <a:xfrm>
                <a:off x="2281349" y="335436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 bwMode="auto">
              <a:xfrm>
                <a:off x="2281348" y="5961045"/>
                <a:ext cx="209828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807097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3328988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3850879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 bwMode="auto">
              <a:xfrm>
                <a:off x="4372769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 bwMode="auto">
              <a:xfrm>
                <a:off x="2285206" y="3354369"/>
                <a:ext cx="0" cy="26066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2281348" y="5439709"/>
                <a:ext cx="2098285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15" name="任意多边形 14"/>
            <p:cNvSpPr/>
            <p:nvPr/>
          </p:nvSpPr>
          <p:spPr>
            <a:xfrm>
              <a:off x="7681496" y="4555060"/>
              <a:ext cx="687083" cy="324000"/>
            </a:xfrm>
            <a:custGeom>
              <a:avLst/>
              <a:gdLst>
                <a:gd name="connsiteX0" fmla="*/ 0 w 685800"/>
                <a:gd name="connsiteY0" fmla="*/ 0 h 347662"/>
                <a:gd name="connsiteX1" fmla="*/ 9525 w 685800"/>
                <a:gd name="connsiteY1" fmla="*/ 221456 h 347662"/>
                <a:gd name="connsiteX2" fmla="*/ 23813 w 685800"/>
                <a:gd name="connsiteY2" fmla="*/ 342900 h 347662"/>
                <a:gd name="connsiteX3" fmla="*/ 581025 w 685800"/>
                <a:gd name="connsiteY3" fmla="*/ 347662 h 347662"/>
                <a:gd name="connsiteX4" fmla="*/ 642938 w 685800"/>
                <a:gd name="connsiteY4" fmla="*/ 228600 h 347662"/>
                <a:gd name="connsiteX5" fmla="*/ 673894 w 685800"/>
                <a:gd name="connsiteY5" fmla="*/ 126206 h 347662"/>
                <a:gd name="connsiteX6" fmla="*/ 685800 w 685800"/>
                <a:gd name="connsiteY6" fmla="*/ 2381 h 347662"/>
                <a:gd name="connsiteX7" fmla="*/ 0 w 685800"/>
                <a:gd name="connsiteY7" fmla="*/ 0 h 34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347662">
                  <a:moveTo>
                    <a:pt x="0" y="0"/>
                  </a:moveTo>
                  <a:lnTo>
                    <a:pt x="9525" y="221456"/>
                  </a:lnTo>
                  <a:lnTo>
                    <a:pt x="23813" y="342900"/>
                  </a:lnTo>
                  <a:lnTo>
                    <a:pt x="581025" y="347662"/>
                  </a:lnTo>
                  <a:lnTo>
                    <a:pt x="642938" y="228600"/>
                  </a:lnTo>
                  <a:lnTo>
                    <a:pt x="673894" y="126206"/>
                  </a:lnTo>
                  <a:lnTo>
                    <a:pt x="685800" y="2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65000"/>
              </a:srgbClr>
            </a:solidFill>
            <a:ln w="38100" cap="flat" cmpd="sng" algn="ctr">
              <a:solidFill>
                <a:srgbClr val="CC66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698633" y="3802827"/>
              <a:ext cx="666750" cy="324000"/>
            </a:xfrm>
            <a:custGeom>
              <a:avLst/>
              <a:gdLst>
                <a:gd name="connsiteX0" fmla="*/ 109538 w 666750"/>
                <a:gd name="connsiteY0" fmla="*/ 133350 h 361950"/>
                <a:gd name="connsiteX1" fmla="*/ 126206 w 666750"/>
                <a:gd name="connsiteY1" fmla="*/ 361950 h 361950"/>
                <a:gd name="connsiteX2" fmla="*/ 0 w 666750"/>
                <a:gd name="connsiteY2" fmla="*/ 357188 h 361950"/>
                <a:gd name="connsiteX3" fmla="*/ 33338 w 666750"/>
                <a:gd name="connsiteY3" fmla="*/ 0 h 361950"/>
                <a:gd name="connsiteX4" fmla="*/ 600075 w 666750"/>
                <a:gd name="connsiteY4" fmla="*/ 0 h 361950"/>
                <a:gd name="connsiteX5" fmla="*/ 640556 w 666750"/>
                <a:gd name="connsiteY5" fmla="*/ 157163 h 361950"/>
                <a:gd name="connsiteX6" fmla="*/ 659606 w 666750"/>
                <a:gd name="connsiteY6" fmla="*/ 283369 h 361950"/>
                <a:gd name="connsiteX7" fmla="*/ 666750 w 666750"/>
                <a:gd name="connsiteY7" fmla="*/ 359569 h 361950"/>
                <a:gd name="connsiteX8" fmla="*/ 259556 w 666750"/>
                <a:gd name="connsiteY8" fmla="*/ 357188 h 361950"/>
                <a:gd name="connsiteX9" fmla="*/ 109538 w 666750"/>
                <a:gd name="connsiteY9" fmla="*/ 1333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0" h="361950">
                  <a:moveTo>
                    <a:pt x="109538" y="133350"/>
                  </a:moveTo>
                  <a:lnTo>
                    <a:pt x="126206" y="361950"/>
                  </a:lnTo>
                  <a:lnTo>
                    <a:pt x="0" y="357188"/>
                  </a:lnTo>
                  <a:lnTo>
                    <a:pt x="33338" y="0"/>
                  </a:lnTo>
                  <a:lnTo>
                    <a:pt x="600075" y="0"/>
                  </a:lnTo>
                  <a:lnTo>
                    <a:pt x="640556" y="157163"/>
                  </a:lnTo>
                  <a:lnTo>
                    <a:pt x="659606" y="283369"/>
                  </a:lnTo>
                  <a:lnTo>
                    <a:pt x="666750" y="359569"/>
                  </a:lnTo>
                  <a:lnTo>
                    <a:pt x="259556" y="357188"/>
                  </a:lnTo>
                  <a:lnTo>
                    <a:pt x="109538" y="133350"/>
                  </a:lnTo>
                  <a:close/>
                </a:path>
              </a:pathLst>
            </a:custGeom>
            <a:solidFill>
              <a:srgbClr val="7030A0">
                <a:alpha val="65000"/>
              </a:srgbClr>
            </a:solidFill>
            <a:ln w="349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6277496" y="4706459"/>
              <a:ext cx="1404000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>
            <a:xfrm>
              <a:off x="6278780" y="4339230"/>
              <a:ext cx="1368000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>
            <a:xfrm>
              <a:off x="6281192" y="3974177"/>
              <a:ext cx="1440000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6581732" y="3706597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√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667625" y="4146844"/>
              <a:ext cx="721519" cy="369094"/>
            </a:xfrm>
            <a:custGeom>
              <a:avLst/>
              <a:gdLst>
                <a:gd name="connsiteX0" fmla="*/ 16669 w 721519"/>
                <a:gd name="connsiteY0" fmla="*/ 0 h 369094"/>
                <a:gd name="connsiteX1" fmla="*/ 0 w 721519"/>
                <a:gd name="connsiteY1" fmla="*/ 164306 h 369094"/>
                <a:gd name="connsiteX2" fmla="*/ 7144 w 721519"/>
                <a:gd name="connsiteY2" fmla="*/ 369094 h 369094"/>
                <a:gd name="connsiteX3" fmla="*/ 697706 w 721519"/>
                <a:gd name="connsiteY3" fmla="*/ 364331 h 369094"/>
                <a:gd name="connsiteX4" fmla="*/ 721519 w 721519"/>
                <a:gd name="connsiteY4" fmla="*/ 197644 h 369094"/>
                <a:gd name="connsiteX5" fmla="*/ 697706 w 721519"/>
                <a:gd name="connsiteY5" fmla="*/ 7144 h 369094"/>
                <a:gd name="connsiteX6" fmla="*/ 307181 w 721519"/>
                <a:gd name="connsiteY6" fmla="*/ 9525 h 369094"/>
                <a:gd name="connsiteX7" fmla="*/ 428625 w 721519"/>
                <a:gd name="connsiteY7" fmla="*/ 242887 h 369094"/>
                <a:gd name="connsiteX8" fmla="*/ 164306 w 721519"/>
                <a:gd name="connsiteY8" fmla="*/ 238125 h 369094"/>
                <a:gd name="connsiteX9" fmla="*/ 147638 w 721519"/>
                <a:gd name="connsiteY9" fmla="*/ 7144 h 369094"/>
                <a:gd name="connsiteX10" fmla="*/ 16669 w 721519"/>
                <a:gd name="connsiteY10" fmla="*/ 0 h 36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1519" h="369094">
                  <a:moveTo>
                    <a:pt x="16669" y="0"/>
                  </a:moveTo>
                  <a:lnTo>
                    <a:pt x="0" y="164306"/>
                  </a:lnTo>
                  <a:lnTo>
                    <a:pt x="7144" y="369094"/>
                  </a:lnTo>
                  <a:lnTo>
                    <a:pt x="697706" y="364331"/>
                  </a:lnTo>
                  <a:lnTo>
                    <a:pt x="721519" y="197644"/>
                  </a:lnTo>
                  <a:lnTo>
                    <a:pt x="697706" y="7144"/>
                  </a:lnTo>
                  <a:lnTo>
                    <a:pt x="307181" y="9525"/>
                  </a:lnTo>
                  <a:lnTo>
                    <a:pt x="428625" y="242887"/>
                  </a:lnTo>
                  <a:lnTo>
                    <a:pt x="164306" y="238125"/>
                  </a:lnTo>
                  <a:lnTo>
                    <a:pt x="147638" y="7144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 w="381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0F0F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44963" y="5087747"/>
            <a:ext cx="2928731" cy="1541262"/>
            <a:chOff x="1355811" y="3401279"/>
            <a:chExt cx="3296755" cy="1827530"/>
          </a:xfrm>
        </p:grpSpPr>
        <p:grpSp>
          <p:nvGrpSpPr>
            <p:cNvPr id="45" name="组合 44"/>
            <p:cNvGrpSpPr/>
            <p:nvPr/>
          </p:nvGrpSpPr>
          <p:grpSpPr>
            <a:xfrm>
              <a:off x="3183766" y="3401492"/>
              <a:ext cx="1468800" cy="1827104"/>
              <a:chOff x="2930401" y="738776"/>
              <a:chExt cx="1468800" cy="1827104"/>
            </a:xfrm>
          </p:grpSpPr>
          <p:pic>
            <p:nvPicPr>
              <p:cNvPr id="67" name="Picture 2" descr="I:\TIP\Displacement Field V0.2\Fig\Sample Img\MultiPIE\05_1_ImgSample.bmp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9275" y="738776"/>
                <a:ext cx="1459585" cy="1824480"/>
              </a:xfrm>
              <a:prstGeom prst="rect">
                <a:avLst/>
              </a:prstGeom>
              <a:noFill/>
              <a:ln w="158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矩形 67"/>
              <p:cNvSpPr/>
              <p:nvPr/>
            </p:nvSpPr>
            <p:spPr bwMode="auto">
              <a:xfrm>
                <a:off x="3673510" y="1107513"/>
                <a:ext cx="359211" cy="364934"/>
              </a:xfrm>
              <a:prstGeom prst="rect">
                <a:avLst/>
              </a:prstGeom>
              <a:solidFill>
                <a:srgbClr val="7030A0">
                  <a:alpha val="65000"/>
                </a:srgbClr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 bwMode="auto">
              <a:xfrm>
                <a:off x="3664801" y="1837967"/>
                <a:ext cx="359211" cy="364934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 bwMode="auto">
              <a:xfrm>
                <a:off x="3673510" y="1477742"/>
                <a:ext cx="359211" cy="364934"/>
              </a:xfrm>
              <a:prstGeom prst="rect">
                <a:avLst/>
              </a:prstGeom>
              <a:solidFill>
                <a:srgbClr val="00B0F0">
                  <a:alpha val="65000"/>
                </a:srgbClr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2930401" y="741207"/>
                <a:ext cx="1468800" cy="1824673"/>
                <a:chOff x="2281348" y="3354369"/>
                <a:chExt cx="2098287" cy="2606676"/>
              </a:xfrm>
            </p:grpSpPr>
            <p:cxnSp>
              <p:nvCxnSpPr>
                <p:cNvPr id="72" name="直接连接符 71"/>
                <p:cNvCxnSpPr/>
                <p:nvPr/>
              </p:nvCxnSpPr>
              <p:spPr bwMode="auto">
                <a:xfrm>
                  <a:off x="2281350" y="3875703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3" name="直接连接符 72"/>
                <p:cNvCxnSpPr/>
                <p:nvPr/>
              </p:nvCxnSpPr>
              <p:spPr bwMode="auto">
                <a:xfrm>
                  <a:off x="2281350" y="439703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4" name="直接连接符 73"/>
                <p:cNvCxnSpPr/>
                <p:nvPr/>
              </p:nvCxnSpPr>
              <p:spPr bwMode="auto">
                <a:xfrm>
                  <a:off x="2281350" y="4918373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5" name="直接连接符 74"/>
                <p:cNvCxnSpPr/>
                <p:nvPr/>
              </p:nvCxnSpPr>
              <p:spPr bwMode="auto">
                <a:xfrm>
                  <a:off x="2281349" y="335436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6" name="直接连接符 75"/>
                <p:cNvCxnSpPr/>
                <p:nvPr/>
              </p:nvCxnSpPr>
              <p:spPr bwMode="auto">
                <a:xfrm>
                  <a:off x="2281348" y="5961045"/>
                  <a:ext cx="209828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7" name="直接连接符 76"/>
                <p:cNvCxnSpPr/>
                <p:nvPr/>
              </p:nvCxnSpPr>
              <p:spPr bwMode="auto">
                <a:xfrm>
                  <a:off x="2807097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8" name="直接连接符 77"/>
                <p:cNvCxnSpPr/>
                <p:nvPr/>
              </p:nvCxnSpPr>
              <p:spPr bwMode="auto">
                <a:xfrm>
                  <a:off x="3328988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79" name="直接连接符 78"/>
                <p:cNvCxnSpPr/>
                <p:nvPr/>
              </p:nvCxnSpPr>
              <p:spPr bwMode="auto">
                <a:xfrm>
                  <a:off x="3850879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80" name="直接连接符 79"/>
                <p:cNvCxnSpPr/>
                <p:nvPr/>
              </p:nvCxnSpPr>
              <p:spPr bwMode="auto">
                <a:xfrm>
                  <a:off x="4372769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81" name="直接连接符 80"/>
                <p:cNvCxnSpPr/>
                <p:nvPr/>
              </p:nvCxnSpPr>
              <p:spPr bwMode="auto">
                <a:xfrm>
                  <a:off x="2285206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82" name="直接连接符 81"/>
                <p:cNvCxnSpPr/>
                <p:nvPr/>
              </p:nvCxnSpPr>
              <p:spPr bwMode="auto">
                <a:xfrm>
                  <a:off x="2281348" y="543970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46" name="组合 45"/>
            <p:cNvGrpSpPr/>
            <p:nvPr/>
          </p:nvGrpSpPr>
          <p:grpSpPr>
            <a:xfrm>
              <a:off x="1355811" y="3401279"/>
              <a:ext cx="1468800" cy="1827530"/>
              <a:chOff x="1079586" y="743113"/>
              <a:chExt cx="1468800" cy="1827530"/>
            </a:xfrm>
          </p:grpSpPr>
          <p:pic>
            <p:nvPicPr>
              <p:cNvPr id="51" name="Picture 3" descr="I:\TIP\Displacement Field V0.2\Fig\Sample Img\MultiPIE\04_1_ImgSample.bm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999" y="743113"/>
                <a:ext cx="1459585" cy="1824480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1079586" y="745970"/>
                <a:ext cx="1468800" cy="1824673"/>
                <a:chOff x="2281348" y="3354369"/>
                <a:chExt cx="2098287" cy="2606676"/>
              </a:xfrm>
            </p:grpSpPr>
            <p:cxnSp>
              <p:nvCxnSpPr>
                <p:cNvPr id="56" name="直接连接符 55"/>
                <p:cNvCxnSpPr/>
                <p:nvPr/>
              </p:nvCxnSpPr>
              <p:spPr bwMode="auto">
                <a:xfrm>
                  <a:off x="2281350" y="3875703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57" name="直接连接符 56"/>
                <p:cNvCxnSpPr/>
                <p:nvPr/>
              </p:nvCxnSpPr>
              <p:spPr bwMode="auto">
                <a:xfrm>
                  <a:off x="2281350" y="439703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58" name="直接连接符 57"/>
                <p:cNvCxnSpPr/>
                <p:nvPr/>
              </p:nvCxnSpPr>
              <p:spPr bwMode="auto">
                <a:xfrm>
                  <a:off x="2281350" y="4918373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59" name="直接连接符 58"/>
                <p:cNvCxnSpPr/>
                <p:nvPr/>
              </p:nvCxnSpPr>
              <p:spPr bwMode="auto">
                <a:xfrm>
                  <a:off x="2281349" y="335436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0" name="直接连接符 59"/>
                <p:cNvCxnSpPr/>
                <p:nvPr/>
              </p:nvCxnSpPr>
              <p:spPr bwMode="auto">
                <a:xfrm>
                  <a:off x="2281348" y="5961045"/>
                  <a:ext cx="209828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1" name="直接连接符 60"/>
                <p:cNvCxnSpPr/>
                <p:nvPr/>
              </p:nvCxnSpPr>
              <p:spPr bwMode="auto">
                <a:xfrm>
                  <a:off x="2807097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2" name="直接连接符 61"/>
                <p:cNvCxnSpPr/>
                <p:nvPr/>
              </p:nvCxnSpPr>
              <p:spPr bwMode="auto">
                <a:xfrm>
                  <a:off x="3328988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直接连接符 62"/>
                <p:cNvCxnSpPr/>
                <p:nvPr/>
              </p:nvCxnSpPr>
              <p:spPr bwMode="auto">
                <a:xfrm>
                  <a:off x="3850879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4" name="直接连接符 63"/>
                <p:cNvCxnSpPr/>
                <p:nvPr/>
              </p:nvCxnSpPr>
              <p:spPr bwMode="auto">
                <a:xfrm>
                  <a:off x="4372769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5" name="直接连接符 64"/>
                <p:cNvCxnSpPr/>
                <p:nvPr/>
              </p:nvCxnSpPr>
              <p:spPr bwMode="auto">
                <a:xfrm>
                  <a:off x="2285206" y="3354369"/>
                  <a:ext cx="0" cy="2606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6" name="直接连接符 65"/>
                <p:cNvCxnSpPr/>
                <p:nvPr/>
              </p:nvCxnSpPr>
              <p:spPr bwMode="auto">
                <a:xfrm>
                  <a:off x="2281348" y="5439709"/>
                  <a:ext cx="209828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sp>
            <p:nvSpPr>
              <p:cNvPr id="53" name="矩形 52"/>
              <p:cNvSpPr/>
              <p:nvPr/>
            </p:nvSpPr>
            <p:spPr bwMode="auto">
              <a:xfrm>
                <a:off x="1819050" y="1107746"/>
                <a:ext cx="359207" cy="373555"/>
              </a:xfrm>
              <a:prstGeom prst="rect">
                <a:avLst/>
              </a:prstGeom>
              <a:solidFill>
                <a:srgbClr val="7030A0">
                  <a:alpha val="6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1819050" y="1860605"/>
                <a:ext cx="359211" cy="349948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1819050" y="1482292"/>
                <a:ext cx="359207" cy="360225"/>
              </a:xfrm>
              <a:prstGeom prst="rect">
                <a:avLst/>
              </a:prstGeom>
              <a:solidFill>
                <a:srgbClr val="00B0F0">
                  <a:alpha val="6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0F0F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cxnSp>
          <p:nvCxnSpPr>
            <p:cNvPr id="47" name="直接箭头连接符 46"/>
            <p:cNvCxnSpPr>
              <a:stCxn id="54" idx="3"/>
              <a:endCxn id="69" idx="1"/>
            </p:cNvCxnSpPr>
            <p:nvPr/>
          </p:nvCxnSpPr>
          <p:spPr>
            <a:xfrm flipV="1">
              <a:off x="2454486" y="4683150"/>
              <a:ext cx="1463680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48" name="直接箭头连接符 47"/>
            <p:cNvCxnSpPr>
              <a:stCxn id="55" idx="3"/>
              <a:endCxn id="70" idx="1"/>
            </p:cNvCxnSpPr>
            <p:nvPr/>
          </p:nvCxnSpPr>
          <p:spPr>
            <a:xfrm>
              <a:off x="2454482" y="4320571"/>
              <a:ext cx="1472393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49" name="直接箭头连接符 48"/>
            <p:cNvCxnSpPr>
              <a:stCxn id="53" idx="3"/>
              <a:endCxn id="68" idx="1"/>
            </p:cNvCxnSpPr>
            <p:nvPr/>
          </p:nvCxnSpPr>
          <p:spPr>
            <a:xfrm>
              <a:off x="2454482" y="3952690"/>
              <a:ext cx="1472393" cy="6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2615977" y="3757203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×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1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Regression-based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 view from one pose to another</a:t>
            </a:r>
          </a:p>
          <a:p>
            <a:r>
              <a:rPr lang="en-US" altLang="zh-CN" dirty="0" smtClean="0"/>
              <a:t>Globally linear regression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422252" y="2743200"/>
            <a:ext cx="4104456" cy="2729892"/>
            <a:chOff x="107504" y="3946074"/>
            <a:chExt cx="3762853" cy="2808312"/>
          </a:xfrm>
        </p:grpSpPr>
        <p:pic>
          <p:nvPicPr>
            <p:cNvPr id="19457" name="Picture 1" descr="C:\Users\dcslish\AppData\Roaming\Tencent\Users\286616200\QQ\WinTemp\RichOle\%}AQ6R9$V]0V$(@~G`HE3IK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04" y="3946074"/>
              <a:ext cx="3749961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 bwMode="auto">
            <a:xfrm>
              <a:off x="1395154" y="5070557"/>
              <a:ext cx="207048" cy="22465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136110" y="5070557"/>
              <a:ext cx="207048" cy="22465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346981" y="5044383"/>
                  <a:ext cx="440785" cy="300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81" y="5044383"/>
                  <a:ext cx="440785" cy="30006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44807" y="5044383"/>
                  <a:ext cx="440785" cy="300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4807" y="5044383"/>
                  <a:ext cx="440785" cy="30006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/>
            <p:cNvSpPr/>
            <p:nvPr/>
          </p:nvSpPr>
          <p:spPr bwMode="auto">
            <a:xfrm>
              <a:off x="785723" y="6487094"/>
              <a:ext cx="968163" cy="22465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902194" y="6487094"/>
              <a:ext cx="968163" cy="22465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7982" y="6460920"/>
              <a:ext cx="754194" cy="284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</a:rPr>
                <a:t>Learning 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79536" y="6460920"/>
              <a:ext cx="793873" cy="284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</a:rPr>
                <a:t>Predicting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759851" y="5462476"/>
                  <a:ext cx="49936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851" y="5462476"/>
                  <a:ext cx="499367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750588" y="3953898"/>
                  <a:ext cx="5125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588" y="3953898"/>
                  <a:ext cx="512512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977281" y="6172200"/>
            <a:ext cx="739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000000"/>
                </a:solidFill>
              </a:rPr>
              <a:t>X. Chai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S. Shan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X. Chen </a:t>
            </a:r>
            <a:r>
              <a:rPr lang="en-US" altLang="zh-CN" sz="1600" dirty="0">
                <a:solidFill>
                  <a:srgbClr val="000000"/>
                </a:solidFill>
              </a:rPr>
              <a:t>and </a:t>
            </a:r>
            <a:r>
              <a:rPr lang="en-US" altLang="zh-CN" sz="1600" dirty="0" smtClean="0">
                <a:solidFill>
                  <a:srgbClr val="000000"/>
                </a:solidFill>
              </a:rPr>
              <a:t>W. Gao. Locally </a:t>
            </a:r>
            <a:r>
              <a:rPr lang="en-US" altLang="zh-CN" sz="1600" dirty="0">
                <a:solidFill>
                  <a:srgbClr val="000000"/>
                </a:solidFill>
              </a:rPr>
              <a:t>linear regression for pose-invariant face </a:t>
            </a:r>
            <a:r>
              <a:rPr lang="en-US" altLang="zh-CN" sz="1600" dirty="0" smtClean="0">
                <a:solidFill>
                  <a:srgbClr val="000000"/>
                </a:solidFill>
              </a:rPr>
              <a:t>recognition</a:t>
            </a:r>
            <a:r>
              <a:rPr lang="en-US" altLang="zh-CN" sz="1600" dirty="0">
                <a:solidFill>
                  <a:srgbClr val="000000"/>
                </a:solidFill>
              </a:rPr>
              <a:t>. </a:t>
            </a:r>
            <a:r>
              <a:rPr lang="en-US" altLang="zh-CN" sz="1600" dirty="0" smtClean="0">
                <a:solidFill>
                  <a:srgbClr val="000000"/>
                </a:solidFill>
              </a:rPr>
              <a:t>IEEE T IP </a:t>
            </a:r>
            <a:r>
              <a:rPr lang="en-US" altLang="zh-CN" sz="1600" i="1" dirty="0">
                <a:solidFill>
                  <a:srgbClr val="000000"/>
                </a:solidFill>
              </a:rPr>
              <a:t>(2007)</a:t>
            </a:r>
            <a:r>
              <a:rPr lang="en-US" altLang="zh-CN" sz="1600" dirty="0">
                <a:solidFill>
                  <a:srgbClr val="000000"/>
                </a:solidFill>
              </a:rPr>
              <a:t>.</a:t>
            </a:r>
            <a:endParaRPr lang="en-US" altLang="zh-CN" sz="1600" i="1" dirty="0">
              <a:solidFill>
                <a:srgbClr val="000000"/>
              </a:solidFill>
            </a:endParaRPr>
          </a:p>
        </p:txBody>
      </p:sp>
      <p:pic>
        <p:nvPicPr>
          <p:cNvPr id="83969" name="Picture 1" descr="C:\Users\sgshan\AppData\Roaming\Tencent\Users\2877291096\QQ\WinTemp\RichOle\BWW93U(JHVK8)1FE359PANE.jpg"/>
          <p:cNvPicPr>
            <a:picLocks noChangeAspect="1" noChangeArrowheads="1"/>
          </p:cNvPicPr>
          <p:nvPr/>
        </p:nvPicPr>
        <p:blipFill rotWithShape="1">
          <a:blip r:embed="rId6"/>
          <a:srcRect r="57691"/>
          <a:stretch/>
        </p:blipFill>
        <p:spPr bwMode="auto">
          <a:xfrm>
            <a:off x="5559178" y="2819224"/>
            <a:ext cx="3369165" cy="655371"/>
          </a:xfrm>
          <a:prstGeom prst="rect">
            <a:avLst/>
          </a:prstGeom>
          <a:noFill/>
        </p:spPr>
      </p:pic>
      <p:pic>
        <p:nvPicPr>
          <p:cNvPr id="20" name="Picture 1" descr="C:\Users\sgshan\AppData\Roaming\Tencent\Users\2877291096\QQ\WinTemp\RichOle\BWW93U(JHVK8)1FE359PANE.jpg"/>
          <p:cNvPicPr>
            <a:picLocks noChangeAspect="1" noChangeArrowheads="1"/>
          </p:cNvPicPr>
          <p:nvPr/>
        </p:nvPicPr>
        <p:blipFill rotWithShape="1">
          <a:blip r:embed="rId6"/>
          <a:srcRect l="42310" r="15054"/>
          <a:stretch/>
        </p:blipFill>
        <p:spPr bwMode="auto">
          <a:xfrm>
            <a:off x="5767642" y="3774641"/>
            <a:ext cx="3145461" cy="607167"/>
          </a:xfrm>
          <a:prstGeom prst="rect">
            <a:avLst/>
          </a:prstGeom>
          <a:noFill/>
        </p:spPr>
      </p:pic>
      <p:sp>
        <p:nvSpPr>
          <p:cNvPr id="2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17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Regression-based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Predict view from one pose to another</a:t>
            </a:r>
          </a:p>
          <a:p>
            <a:r>
              <a:rPr lang="en-US" altLang="zh-CN" dirty="0" smtClean="0"/>
              <a:t>Globally linear regression </a:t>
            </a:r>
            <a:r>
              <a:rPr lang="en-US" altLang="zh-CN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Locally linear regression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77281" y="6172200"/>
            <a:ext cx="739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000000"/>
                </a:solidFill>
              </a:rPr>
              <a:t>X. Chai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S. Shan</a:t>
            </a:r>
            <a:r>
              <a:rPr lang="en-US" altLang="zh-CN" sz="1600" dirty="0">
                <a:solidFill>
                  <a:srgbClr val="000000"/>
                </a:solidFill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</a:rPr>
              <a:t>X. Chen </a:t>
            </a:r>
            <a:r>
              <a:rPr lang="en-US" altLang="zh-CN" sz="1600" dirty="0">
                <a:solidFill>
                  <a:srgbClr val="000000"/>
                </a:solidFill>
              </a:rPr>
              <a:t>and </a:t>
            </a:r>
            <a:r>
              <a:rPr lang="en-US" altLang="zh-CN" sz="1600" dirty="0" smtClean="0">
                <a:solidFill>
                  <a:srgbClr val="000000"/>
                </a:solidFill>
              </a:rPr>
              <a:t>W. Gao. Locally </a:t>
            </a:r>
            <a:r>
              <a:rPr lang="en-US" altLang="zh-CN" sz="1600" dirty="0">
                <a:solidFill>
                  <a:srgbClr val="000000"/>
                </a:solidFill>
              </a:rPr>
              <a:t>linear regression for pose-invariant face </a:t>
            </a:r>
            <a:r>
              <a:rPr lang="en-US" altLang="zh-CN" sz="1600" dirty="0" smtClean="0">
                <a:solidFill>
                  <a:srgbClr val="000000"/>
                </a:solidFill>
              </a:rPr>
              <a:t>recognition</a:t>
            </a:r>
            <a:r>
              <a:rPr lang="en-US" altLang="zh-CN" sz="1600" dirty="0">
                <a:solidFill>
                  <a:srgbClr val="000000"/>
                </a:solidFill>
              </a:rPr>
              <a:t>. </a:t>
            </a:r>
            <a:r>
              <a:rPr lang="en-US" altLang="zh-CN" sz="1600" dirty="0" smtClean="0">
                <a:solidFill>
                  <a:srgbClr val="000000"/>
                </a:solidFill>
              </a:rPr>
              <a:t>IEEE T IP </a:t>
            </a:r>
            <a:r>
              <a:rPr lang="en-US" altLang="zh-CN" sz="1600" i="1" dirty="0">
                <a:solidFill>
                  <a:srgbClr val="000000"/>
                </a:solidFill>
              </a:rPr>
              <a:t>(2007)</a:t>
            </a:r>
            <a:r>
              <a:rPr lang="en-US" altLang="zh-CN" sz="1600" dirty="0">
                <a:solidFill>
                  <a:srgbClr val="000000"/>
                </a:solidFill>
              </a:rPr>
              <a:t>.</a:t>
            </a:r>
            <a:endParaRPr lang="en-US" altLang="zh-CN" sz="1600" i="1" dirty="0">
              <a:solidFill>
                <a:srgbClr val="000000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27937"/>
            <a:ext cx="7126714" cy="29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72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Historical Perspective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8088312" cy="5095875"/>
          </a:xfrm>
        </p:spPr>
        <p:txBody>
          <a:bodyPr/>
          <a:lstStyle/>
          <a:p>
            <a:r>
              <a:rPr lang="en-US" altLang="zh-CN" sz="2800" dirty="0" smtClean="0"/>
              <a:t>(semi-)Solved (near frontal faces)</a:t>
            </a:r>
          </a:p>
          <a:p>
            <a:pPr lvl="1"/>
            <a:r>
              <a:rPr lang="en-US" altLang="zh-CN" sz="2400" dirty="0"/>
              <a:t>Access control, duplicate ID </a:t>
            </a:r>
            <a:r>
              <a:rPr lang="en-US" altLang="zh-CN" sz="2400" dirty="0" smtClean="0"/>
              <a:t>checking…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Controlled environment, cooperative users--</a:t>
            </a:r>
            <a:r>
              <a:rPr lang="en-US" altLang="zh-CN" sz="2400" dirty="0" smtClean="0">
                <a:solidFill>
                  <a:srgbClr val="0000FF"/>
                </a:solidFill>
              </a:rPr>
              <a:t>FERET</a:t>
            </a:r>
          </a:p>
          <a:p>
            <a:pPr lvl="1"/>
            <a:r>
              <a:rPr lang="en-US" altLang="zh-CN" sz="2400" dirty="0" smtClean="0"/>
              <a:t>Not </a:t>
            </a:r>
            <a:r>
              <a:rPr lang="en-US" altLang="zh-CN" sz="2400" dirty="0"/>
              <a:t>fully </a:t>
            </a:r>
            <a:r>
              <a:rPr lang="en-US" altLang="zh-CN" sz="2400" dirty="0" smtClean="0"/>
              <a:t>solved: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ging, plastic surgery</a:t>
            </a:r>
          </a:p>
          <a:p>
            <a:r>
              <a:rPr lang="en-US" altLang="zh-CN" sz="2800" dirty="0" smtClean="0"/>
              <a:t>Partially solved (&lt;30</a:t>
            </a:r>
            <a:r>
              <a:rPr lang="en-US" altLang="zh-CN" sz="2800" baseline="30000" dirty="0" smtClean="0"/>
              <a:t>o </a:t>
            </a:r>
            <a:r>
              <a:rPr lang="en-US" altLang="zh-CN" sz="2800" dirty="0" smtClean="0"/>
              <a:t>rotation)</a:t>
            </a:r>
          </a:p>
          <a:p>
            <a:pPr lvl="1"/>
            <a:r>
              <a:rPr lang="en-US" altLang="zh-CN" sz="2400" dirty="0" smtClean="0"/>
              <a:t>Face retrieval based on Internet photos </a:t>
            </a:r>
          </a:p>
          <a:p>
            <a:pPr lvl="1"/>
            <a:r>
              <a:rPr lang="en-US" altLang="zh-CN" sz="2400" dirty="0" smtClean="0"/>
              <a:t>Esp. recognition of celebrities--</a:t>
            </a:r>
            <a:r>
              <a:rPr lang="en-US" altLang="zh-CN" sz="2400" dirty="0" smtClean="0">
                <a:solidFill>
                  <a:srgbClr val="0000FF"/>
                </a:solidFill>
              </a:rPr>
              <a:t>LFW-like scenario</a:t>
            </a:r>
          </a:p>
          <a:p>
            <a:pPr lvl="1"/>
            <a:r>
              <a:rPr lang="en-US" altLang="zh-CN" sz="2400" dirty="0" smtClean="0"/>
              <a:t>Not solved: large pose, make-up, plastic surgery…</a:t>
            </a:r>
          </a:p>
          <a:p>
            <a:r>
              <a:rPr lang="en-US" altLang="zh-CN" sz="2800" dirty="0" smtClean="0"/>
              <a:t>Far from solved (full pose)</a:t>
            </a:r>
          </a:p>
          <a:p>
            <a:pPr lvl="1"/>
            <a:r>
              <a:rPr lang="en-US" altLang="zh-CN" sz="2400" dirty="0" smtClean="0"/>
              <a:t>Video surveillance: </a:t>
            </a:r>
            <a:r>
              <a:rPr lang="en-US" altLang="zh-CN" sz="1800" dirty="0" smtClean="0"/>
              <a:t>still to video; video to image; video to video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Challenges: </a:t>
            </a:r>
            <a:r>
              <a:rPr lang="en-US" altLang="zh-CN" sz="2000" b="1" dirty="0" smtClean="0"/>
              <a:t>low quality/resolution</a:t>
            </a:r>
            <a:r>
              <a:rPr lang="en-US" altLang="zh-CN" sz="2000" b="1" dirty="0"/>
              <a:t>, pose</a:t>
            </a:r>
            <a:r>
              <a:rPr lang="en-US" altLang="zh-CN" sz="2000" b="1" dirty="0" smtClean="0"/>
              <a:t>, lighting, aging</a:t>
            </a:r>
            <a:endParaRPr lang="en-US" altLang="zh-CN" sz="2400" b="1" dirty="0"/>
          </a:p>
          <a:p>
            <a:pPr lvl="1"/>
            <a:r>
              <a:rPr lang="en-US" altLang="zh-CN" sz="2400" dirty="0" smtClean="0"/>
              <a:t>Big issue: </a:t>
            </a:r>
            <a:r>
              <a:rPr lang="en-US" altLang="zh-CN" sz="2400" dirty="0" smtClean="0">
                <a:solidFill>
                  <a:srgbClr val="FF0000"/>
                </a:solidFill>
              </a:rPr>
              <a:t>lack </a:t>
            </a:r>
            <a:r>
              <a:rPr lang="en-US" altLang="zh-CN" sz="2400" dirty="0">
                <a:solidFill>
                  <a:srgbClr val="FF0000"/>
                </a:solidFill>
              </a:rPr>
              <a:t>of real-world </a:t>
            </a:r>
            <a:r>
              <a:rPr lang="en-US" altLang="zh-CN" sz="2400" dirty="0" smtClean="0">
                <a:solidFill>
                  <a:srgbClr val="FF0000"/>
                </a:solidFill>
              </a:rPr>
              <a:t>datasets &amp; benchmarks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215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about deep model directly?</a:t>
            </a:r>
          </a:p>
          <a:p>
            <a:pPr lvl="1"/>
            <a:r>
              <a:rPr lang="en-US" altLang="zh-CN" dirty="0" smtClean="0"/>
              <a:t>Stacked de-noising Auto-Encoder</a:t>
            </a:r>
          </a:p>
          <a:p>
            <a:pPr lvl="2"/>
            <a:r>
              <a:rPr lang="en-US" altLang="zh-CN" dirty="0" smtClean="0"/>
              <a:t>Regard non-fontal view as </a:t>
            </a:r>
            <a:br>
              <a:rPr lang="en-US" altLang="zh-CN" dirty="0" smtClean="0"/>
            </a:br>
            <a:r>
              <a:rPr lang="en-US" altLang="zh-CN" dirty="0" smtClean="0"/>
              <a:t>contaminated version of frontal view</a:t>
            </a:r>
          </a:p>
          <a:p>
            <a:r>
              <a:rPr lang="en-US" altLang="zh-CN" dirty="0" smtClean="0"/>
              <a:t>Unfortunately, fail again</a:t>
            </a:r>
          </a:p>
          <a:p>
            <a:pPr lvl="1"/>
            <a:r>
              <a:rPr lang="en-US" altLang="zh-CN" dirty="0"/>
              <a:t>Complex </a:t>
            </a:r>
            <a:r>
              <a:rPr lang="en-US" altLang="zh-CN" dirty="0" smtClean="0"/>
              <a:t>non-linear model</a:t>
            </a:r>
            <a:endParaRPr lang="en-US" altLang="zh-CN" dirty="0"/>
          </a:p>
          <a:p>
            <a:pPr lvl="1"/>
            <a:r>
              <a:rPr lang="en-US" altLang="zh-CN" dirty="0" smtClean="0"/>
              <a:t>Easily </a:t>
            </a:r>
            <a:r>
              <a:rPr lang="en-US" altLang="zh-CN" dirty="0" err="1" smtClean="0"/>
              <a:t>overfit</a:t>
            </a:r>
            <a:r>
              <a:rPr lang="en-US" altLang="zh-CN" dirty="0" smtClean="0"/>
              <a:t> to “Small” data </a:t>
            </a:r>
          </a:p>
          <a:p>
            <a:r>
              <a:rPr lang="en-US" altLang="zh-CN" dirty="0" smtClean="0"/>
              <a:t>Our idea -- priors</a:t>
            </a:r>
          </a:p>
          <a:p>
            <a:pPr lvl="1"/>
            <a:r>
              <a:rPr lang="en-US" altLang="zh-CN" dirty="0"/>
              <a:t>Pose changes smoothly</a:t>
            </a:r>
            <a:endParaRPr lang="zh-CN" altLang="en-US" dirty="0"/>
          </a:p>
          <a:p>
            <a:pPr lvl="1"/>
            <a:r>
              <a:rPr lang="en-US" altLang="zh-CN" dirty="0" smtClean="0"/>
              <a:t>Progressively reach the final goal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50" name="Picture 5" descr="F:\PoseInvariant_via_deep_auto_encoder\DB\MultiPie\001_01_02_051_0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8200" y="1524000"/>
            <a:ext cx="720000" cy="900000"/>
          </a:xfrm>
          <a:prstGeom prst="rect">
            <a:avLst/>
          </a:prstGeom>
          <a:noFill/>
        </p:spPr>
      </p:pic>
      <p:pic>
        <p:nvPicPr>
          <p:cNvPr id="51" name="Picture 9" descr="F:\PoseInvariant_via_deep_auto_encoder\DB\MultiPie\001_01_02_190_07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4400" y="5729400"/>
            <a:ext cx="720000" cy="900000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7464704" y="5085438"/>
            <a:ext cx="1285884" cy="276999"/>
            <a:chOff x="3140861" y="5072074"/>
            <a:chExt cx="1285884" cy="276999"/>
          </a:xfrm>
        </p:grpSpPr>
        <p:sp>
          <p:nvSpPr>
            <p:cNvPr id="63" name="TextBox 62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71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73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74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67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68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69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70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75" name="组合 74"/>
          <p:cNvGrpSpPr/>
          <p:nvPr/>
        </p:nvGrpSpPr>
        <p:grpSpPr>
          <a:xfrm>
            <a:off x="7667909" y="3808332"/>
            <a:ext cx="879475" cy="338554"/>
            <a:chOff x="4497433" y="3470231"/>
            <a:chExt cx="879475" cy="338554"/>
          </a:xfrm>
        </p:grpSpPr>
        <p:sp>
          <p:nvSpPr>
            <p:cNvPr id="76" name="TextBox 75"/>
            <p:cNvSpPr txBox="1"/>
            <p:nvPr/>
          </p:nvSpPr>
          <p:spPr>
            <a:xfrm>
              <a:off x="4804144" y="3470231"/>
              <a:ext cx="3433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600" b="1" dirty="0" smtClean="0"/>
                <a:t>…</a:t>
              </a:r>
              <a:endParaRPr lang="zh-CN" altLang="en-US" sz="1600" b="1" dirty="0"/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grpSp>
          <p:nvGrpSpPr>
            <p:cNvPr id="78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82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83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  <p:grpSp>
          <p:nvGrpSpPr>
            <p:cNvPr id="79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80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81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7670286" y="4464324"/>
            <a:ext cx="874721" cy="338554"/>
            <a:chOff x="4499810" y="4118303"/>
            <a:chExt cx="874721" cy="338554"/>
          </a:xfrm>
        </p:grpSpPr>
        <p:sp>
          <p:nvSpPr>
            <p:cNvPr id="85" name="TextBox 84"/>
            <p:cNvSpPr txBox="1"/>
            <p:nvPr/>
          </p:nvSpPr>
          <p:spPr>
            <a:xfrm>
              <a:off x="4801767" y="4118303"/>
              <a:ext cx="3433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600" b="1" dirty="0" smtClean="0"/>
                <a:t>…</a:t>
              </a:r>
              <a:endParaRPr lang="zh-CN" altLang="en-US" sz="1600" b="1" dirty="0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4499810" y="4180422"/>
              <a:ext cx="874721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grpSp>
          <p:nvGrpSpPr>
            <p:cNvPr id="87" name="组合 156"/>
            <p:cNvGrpSpPr/>
            <p:nvPr/>
          </p:nvGrpSpPr>
          <p:grpSpPr>
            <a:xfrm>
              <a:off x="4513164" y="4211979"/>
              <a:ext cx="346215" cy="151200"/>
              <a:chOff x="3368529" y="5146533"/>
              <a:chExt cx="346215" cy="151200"/>
            </a:xfrm>
          </p:grpSpPr>
          <p:sp>
            <p:nvSpPr>
              <p:cNvPr id="91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92" name="流程图: 联系 5"/>
              <p:cNvSpPr>
                <a:spLocks noChangeAspect="1"/>
              </p:cNvSpPr>
              <p:nvPr/>
            </p:nvSpPr>
            <p:spPr>
              <a:xfrm>
                <a:off x="3563150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88" name="组合 157"/>
            <p:cNvGrpSpPr/>
            <p:nvPr/>
          </p:nvGrpSpPr>
          <p:grpSpPr>
            <a:xfrm>
              <a:off x="5002255" y="4211979"/>
              <a:ext cx="346215" cy="151200"/>
              <a:chOff x="3173908" y="5146533"/>
              <a:chExt cx="346215" cy="151200"/>
            </a:xfrm>
          </p:grpSpPr>
          <p:sp>
            <p:nvSpPr>
              <p:cNvPr id="89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90" name="流程图: 联系 4"/>
              <p:cNvSpPr>
                <a:spLocks noChangeAspect="1"/>
              </p:cNvSpPr>
              <p:nvPr/>
            </p:nvSpPr>
            <p:spPr>
              <a:xfrm>
                <a:off x="3173908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93" name="TextBox 92"/>
          <p:cNvSpPr txBox="1"/>
          <p:nvPr/>
        </p:nvSpPr>
        <p:spPr>
          <a:xfrm>
            <a:off x="7560777" y="5376499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input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88769" y="2346072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output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077200" y="4713249"/>
            <a:ext cx="903261" cy="376023"/>
            <a:chOff x="6384567" y="5508145"/>
            <a:chExt cx="903261" cy="376023"/>
          </a:xfrm>
        </p:grpSpPr>
        <p:cxnSp>
          <p:nvCxnSpPr>
            <p:cNvPr id="96" name="直接箭头连接符 95"/>
            <p:cNvCxnSpPr/>
            <p:nvPr/>
          </p:nvCxnSpPr>
          <p:spPr>
            <a:xfrm flipV="1">
              <a:off x="6415013" y="5508145"/>
              <a:ext cx="1" cy="376023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6384567" y="5579368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200" b="1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567" y="5579368"/>
                  <a:ext cx="90326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组合 97"/>
          <p:cNvGrpSpPr/>
          <p:nvPr/>
        </p:nvGrpSpPr>
        <p:grpSpPr>
          <a:xfrm>
            <a:off x="8088339" y="4094570"/>
            <a:ext cx="903261" cy="431710"/>
            <a:chOff x="6395706" y="4911004"/>
            <a:chExt cx="903261" cy="431710"/>
          </a:xfrm>
        </p:grpSpPr>
        <p:cxnSp>
          <p:nvCxnSpPr>
            <p:cNvPr id="99" name="直接箭头连接符 98"/>
            <p:cNvCxnSpPr/>
            <p:nvPr/>
          </p:nvCxnSpPr>
          <p:spPr>
            <a:xfrm flipV="1">
              <a:off x="6415014" y="4911004"/>
              <a:ext cx="0" cy="43171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395706" y="4978977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2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06" y="4978977"/>
                  <a:ext cx="903261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676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100"/>
          <p:cNvGrpSpPr/>
          <p:nvPr/>
        </p:nvGrpSpPr>
        <p:grpSpPr>
          <a:xfrm>
            <a:off x="7896509" y="3195800"/>
            <a:ext cx="879475" cy="338554"/>
            <a:chOff x="4497433" y="3470231"/>
            <a:chExt cx="879475" cy="338554"/>
          </a:xfrm>
        </p:grpSpPr>
        <p:sp>
          <p:nvSpPr>
            <p:cNvPr id="102" name="TextBox 101"/>
            <p:cNvSpPr txBox="1"/>
            <p:nvPr/>
          </p:nvSpPr>
          <p:spPr>
            <a:xfrm>
              <a:off x="4804144" y="3470231"/>
              <a:ext cx="3433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600" b="1" dirty="0" smtClean="0"/>
                <a:t>…</a:t>
              </a:r>
              <a:endParaRPr lang="zh-CN" altLang="en-US" sz="1600" b="1" dirty="0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grpSp>
          <p:nvGrpSpPr>
            <p:cNvPr id="104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108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109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  <p:grpSp>
          <p:nvGrpSpPr>
            <p:cNvPr id="105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106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107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8107647" y="3471854"/>
            <a:ext cx="960153" cy="398218"/>
            <a:chOff x="6415014" y="4266750"/>
            <a:chExt cx="960153" cy="398218"/>
          </a:xfrm>
        </p:grpSpPr>
        <p:cxnSp>
          <p:nvCxnSpPr>
            <p:cNvPr id="111" name="直接箭头连接符 110"/>
            <p:cNvCxnSpPr/>
            <p:nvPr/>
          </p:nvCxnSpPr>
          <p:spPr>
            <a:xfrm flipV="1">
              <a:off x="6415014" y="4266750"/>
              <a:ext cx="0" cy="398218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6471906" y="4351072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2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906" y="4351072"/>
                  <a:ext cx="90326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/>
          <p:cNvGrpSpPr/>
          <p:nvPr/>
        </p:nvGrpSpPr>
        <p:grpSpPr>
          <a:xfrm>
            <a:off x="7464704" y="2658517"/>
            <a:ext cx="1285884" cy="276999"/>
            <a:chOff x="3140861" y="5072074"/>
            <a:chExt cx="1285884" cy="276999"/>
          </a:xfrm>
        </p:grpSpPr>
        <p:sp>
          <p:nvSpPr>
            <p:cNvPr id="114" name="TextBox 113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122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24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25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117" name="组合 116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118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19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20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21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126" name="组合 125"/>
          <p:cNvGrpSpPr/>
          <p:nvPr/>
        </p:nvGrpSpPr>
        <p:grpSpPr>
          <a:xfrm>
            <a:off x="8107646" y="2906726"/>
            <a:ext cx="960154" cy="353746"/>
            <a:chOff x="6415013" y="3701622"/>
            <a:chExt cx="960154" cy="353746"/>
          </a:xfrm>
        </p:grpSpPr>
        <p:cxnSp>
          <p:nvCxnSpPr>
            <p:cNvPr id="127" name="直接箭头连接符 126"/>
            <p:cNvCxnSpPr/>
            <p:nvPr/>
          </p:nvCxnSpPr>
          <p:spPr>
            <a:xfrm flipH="1" flipV="1">
              <a:off x="6415013" y="3701622"/>
              <a:ext cx="1" cy="353746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6454274" y="3746115"/>
                  <a:ext cx="9208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smtClean="0">
                      <a:latin typeface="Times New Roman" pitchFamily="18" charset="0"/>
                      <a:cs typeface="Times New Roman" pitchFamily="18" charset="0"/>
                    </a:rPr>
                    <a:t>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2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274" y="3746115"/>
                  <a:ext cx="920893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9" name="Picture 5" descr="F:\PoseInvariant_via_deep_auto_encoder\DB\MultiPie\001_01_02_051_0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4311087"/>
            <a:ext cx="574490" cy="718113"/>
          </a:xfrm>
          <a:prstGeom prst="rect">
            <a:avLst/>
          </a:prstGeom>
          <a:noFill/>
        </p:spPr>
      </p:pic>
      <p:pic>
        <p:nvPicPr>
          <p:cNvPr id="130" name="Picture 5" descr="F:\PoseInvariant_via_deep_auto_encoder\DB\MultiPie\001_01_02_051_0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625287"/>
            <a:ext cx="574490" cy="718113"/>
          </a:xfrm>
          <a:prstGeom prst="rect">
            <a:avLst/>
          </a:prstGeom>
          <a:noFill/>
        </p:spPr>
      </p:pic>
      <p:grpSp>
        <p:nvGrpSpPr>
          <p:cNvPr id="131" name="组合 130"/>
          <p:cNvGrpSpPr/>
          <p:nvPr/>
        </p:nvGrpSpPr>
        <p:grpSpPr>
          <a:xfrm>
            <a:off x="6874240" y="3770299"/>
            <a:ext cx="838383" cy="246221"/>
            <a:chOff x="5220072" y="4565360"/>
            <a:chExt cx="838383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直接箭头连接符 132"/>
            <p:cNvCxnSpPr/>
            <p:nvPr/>
          </p:nvCxnSpPr>
          <p:spPr>
            <a:xfrm flipH="1">
              <a:off x="5220072" y="4772504"/>
              <a:ext cx="755204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组合 133"/>
          <p:cNvGrpSpPr/>
          <p:nvPr/>
        </p:nvGrpSpPr>
        <p:grpSpPr>
          <a:xfrm>
            <a:off x="6892021" y="4467028"/>
            <a:ext cx="838383" cy="246221"/>
            <a:chOff x="5220072" y="4565360"/>
            <a:chExt cx="838383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接箭头连接符 135"/>
            <p:cNvCxnSpPr/>
            <p:nvPr/>
          </p:nvCxnSpPr>
          <p:spPr>
            <a:xfrm flipH="1">
              <a:off x="5220072" y="4772504"/>
              <a:ext cx="755204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39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Our Method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 idea</a:t>
            </a:r>
          </a:p>
          <a:p>
            <a:pPr lvl="1"/>
            <a:r>
              <a:rPr lang="en-US" altLang="zh-CN" dirty="0" smtClean="0"/>
              <a:t>Stacking multiple Progressive single-layer Auto-Encoders</a:t>
            </a:r>
          </a:p>
          <a:p>
            <a:pPr lvl="1"/>
            <a:r>
              <a:rPr lang="en-US" altLang="zh-CN" dirty="0" smtClean="0"/>
              <a:t>Each PAE maps non-frontal faces to another with smaller pose</a:t>
            </a:r>
            <a:endParaRPr lang="zh-CN" altLang="en-US" dirty="0"/>
          </a:p>
        </p:txBody>
      </p:sp>
      <p:grpSp>
        <p:nvGrpSpPr>
          <p:cNvPr id="177" name="组合 176"/>
          <p:cNvGrpSpPr/>
          <p:nvPr/>
        </p:nvGrpSpPr>
        <p:grpSpPr>
          <a:xfrm>
            <a:off x="6732224" y="6152185"/>
            <a:ext cx="1285884" cy="276999"/>
            <a:chOff x="3140861" y="5072074"/>
            <a:chExt cx="1285884" cy="276999"/>
          </a:xfrm>
        </p:grpSpPr>
        <p:sp>
          <p:nvSpPr>
            <p:cNvPr id="178" name="TextBox 177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179" name="圆角矩形 178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186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88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89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181" name="组合 180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182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83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84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85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190" name="组合 189"/>
          <p:cNvGrpSpPr/>
          <p:nvPr/>
        </p:nvGrpSpPr>
        <p:grpSpPr>
          <a:xfrm>
            <a:off x="6935429" y="4905856"/>
            <a:ext cx="879475" cy="276999"/>
            <a:chOff x="4497433" y="3501008"/>
            <a:chExt cx="879475" cy="276999"/>
          </a:xfrm>
        </p:grpSpPr>
        <p:sp>
          <p:nvSpPr>
            <p:cNvPr id="191" name="TextBox 190"/>
            <p:cNvSpPr txBox="1"/>
            <p:nvPr/>
          </p:nvSpPr>
          <p:spPr>
            <a:xfrm>
              <a:off x="4804144" y="3501008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192" name="圆角矩形 191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93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197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8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194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195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6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99" name="组合 198"/>
          <p:cNvGrpSpPr/>
          <p:nvPr/>
        </p:nvGrpSpPr>
        <p:grpSpPr>
          <a:xfrm>
            <a:off x="6937806" y="5561848"/>
            <a:ext cx="874721" cy="276999"/>
            <a:chOff x="4499810" y="4149080"/>
            <a:chExt cx="874721" cy="276999"/>
          </a:xfrm>
        </p:grpSpPr>
        <p:sp>
          <p:nvSpPr>
            <p:cNvPr id="200" name="TextBox 199"/>
            <p:cNvSpPr txBox="1"/>
            <p:nvPr/>
          </p:nvSpPr>
          <p:spPr>
            <a:xfrm>
              <a:off x="4801767" y="4149080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01" name="圆角矩形 200"/>
            <p:cNvSpPr/>
            <p:nvPr/>
          </p:nvSpPr>
          <p:spPr>
            <a:xfrm>
              <a:off x="4499810" y="4180422"/>
              <a:ext cx="874721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02" name="组合 156"/>
            <p:cNvGrpSpPr/>
            <p:nvPr/>
          </p:nvGrpSpPr>
          <p:grpSpPr>
            <a:xfrm>
              <a:off x="4513164" y="4211979"/>
              <a:ext cx="346215" cy="151200"/>
              <a:chOff x="3368529" y="5146533"/>
              <a:chExt cx="346215" cy="151200"/>
            </a:xfrm>
          </p:grpSpPr>
          <p:sp>
            <p:nvSpPr>
              <p:cNvPr id="206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07" name="流程图: 联系 5"/>
              <p:cNvSpPr>
                <a:spLocks noChangeAspect="1"/>
              </p:cNvSpPr>
              <p:nvPr/>
            </p:nvSpPr>
            <p:spPr>
              <a:xfrm>
                <a:off x="3563150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03" name="组合 157"/>
            <p:cNvGrpSpPr/>
            <p:nvPr/>
          </p:nvGrpSpPr>
          <p:grpSpPr>
            <a:xfrm>
              <a:off x="5002255" y="4211979"/>
              <a:ext cx="346215" cy="151200"/>
              <a:chOff x="3173908" y="5146533"/>
              <a:chExt cx="346215" cy="151200"/>
            </a:xfrm>
          </p:grpSpPr>
          <p:sp>
            <p:nvSpPr>
              <p:cNvPr id="204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05" name="流程图: 联系 4"/>
              <p:cNvSpPr>
                <a:spLocks noChangeAspect="1"/>
              </p:cNvSpPr>
              <p:nvPr/>
            </p:nvSpPr>
            <p:spPr>
              <a:xfrm>
                <a:off x="3173908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08" name="TextBox 207"/>
          <p:cNvSpPr txBox="1"/>
          <p:nvPr/>
        </p:nvSpPr>
        <p:spPr>
          <a:xfrm>
            <a:off x="5501302" y="612140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input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325571" y="3700691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output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0" name="组合 209"/>
          <p:cNvGrpSpPr/>
          <p:nvPr/>
        </p:nvGrpSpPr>
        <p:grpSpPr>
          <a:xfrm>
            <a:off x="6180225" y="5485283"/>
            <a:ext cx="827226" cy="246221"/>
            <a:chOff x="5220072" y="5213432"/>
            <a:chExt cx="827226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5259197" y="5213432"/>
                  <a:ext cx="7881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latin typeface="Cambria Math"/>
                              <a:cs typeface="Times New Roman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197" y="5213432"/>
                  <a:ext cx="788101" cy="24622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" name="直接箭头连接符 211"/>
            <p:cNvCxnSpPr>
              <a:stCxn id="201" idx="1"/>
              <a:endCxn id="332" idx="3"/>
            </p:cNvCxnSpPr>
            <p:nvPr/>
          </p:nvCxnSpPr>
          <p:spPr>
            <a:xfrm flipH="1">
              <a:off x="5220072" y="5428496"/>
              <a:ext cx="757581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组合 212"/>
          <p:cNvGrpSpPr/>
          <p:nvPr/>
        </p:nvGrpSpPr>
        <p:grpSpPr>
          <a:xfrm>
            <a:off x="6180225" y="4837211"/>
            <a:ext cx="838383" cy="246221"/>
            <a:chOff x="5220072" y="4565360"/>
            <a:chExt cx="838383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接箭头连接符 214"/>
            <p:cNvCxnSpPr>
              <a:stCxn id="192" idx="1"/>
              <a:endCxn id="319" idx="3"/>
            </p:cNvCxnSpPr>
            <p:nvPr/>
          </p:nvCxnSpPr>
          <p:spPr>
            <a:xfrm flipH="1">
              <a:off x="5220072" y="4772504"/>
              <a:ext cx="755204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组合 215"/>
          <p:cNvGrpSpPr/>
          <p:nvPr/>
        </p:nvGrpSpPr>
        <p:grpSpPr>
          <a:xfrm>
            <a:off x="7352668" y="5871327"/>
            <a:ext cx="786306" cy="388400"/>
            <a:chOff x="6392515" y="5599476"/>
            <a:chExt cx="786306" cy="388400"/>
          </a:xfrm>
        </p:grpSpPr>
        <p:cxnSp>
          <p:nvCxnSpPr>
            <p:cNvPr id="217" name="直接箭头连接符 216"/>
            <p:cNvCxnSpPr>
              <a:stCxn id="179" idx="0"/>
              <a:endCxn id="201" idx="2"/>
            </p:cNvCxnSpPr>
            <p:nvPr/>
          </p:nvCxnSpPr>
          <p:spPr>
            <a:xfrm flipV="1">
              <a:off x="6415013" y="5611853"/>
              <a:ext cx="1" cy="376023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6392515" y="5599476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000" b="1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5599476"/>
                  <a:ext cx="786306" cy="24622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组合 218"/>
          <p:cNvGrpSpPr/>
          <p:nvPr/>
        </p:nvGrpSpPr>
        <p:grpSpPr>
          <a:xfrm>
            <a:off x="7352668" y="5250828"/>
            <a:ext cx="786306" cy="387220"/>
            <a:chOff x="6392515" y="4978977"/>
            <a:chExt cx="786306" cy="387220"/>
          </a:xfrm>
        </p:grpSpPr>
        <p:cxnSp>
          <p:nvCxnSpPr>
            <p:cNvPr id="220" name="直接箭头连接符 219"/>
            <p:cNvCxnSpPr>
              <a:stCxn id="200" idx="0"/>
              <a:endCxn id="191" idx="2"/>
            </p:cNvCxnSpPr>
            <p:nvPr/>
          </p:nvCxnSpPr>
          <p:spPr>
            <a:xfrm flipV="1">
              <a:off x="6451292" y="4987204"/>
              <a:ext cx="2377" cy="378993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/>
                <p:cNvSpPr txBox="1"/>
                <p:nvPr/>
              </p:nvSpPr>
              <p:spPr>
                <a:xfrm>
                  <a:off x="6392515" y="4978977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4978977"/>
                  <a:ext cx="786306" cy="24622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/>
          <p:cNvGrpSpPr/>
          <p:nvPr/>
        </p:nvGrpSpPr>
        <p:grpSpPr>
          <a:xfrm>
            <a:off x="6935429" y="4293324"/>
            <a:ext cx="879475" cy="276999"/>
            <a:chOff x="4497433" y="3501008"/>
            <a:chExt cx="879475" cy="276999"/>
          </a:xfrm>
        </p:grpSpPr>
        <p:sp>
          <p:nvSpPr>
            <p:cNvPr id="223" name="TextBox 222"/>
            <p:cNvSpPr txBox="1"/>
            <p:nvPr/>
          </p:nvSpPr>
          <p:spPr>
            <a:xfrm>
              <a:off x="4804144" y="3501008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24" name="圆角矩形 223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25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229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30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226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227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8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7352668" y="4615180"/>
            <a:ext cx="786306" cy="398218"/>
            <a:chOff x="6392515" y="4343329"/>
            <a:chExt cx="786306" cy="398218"/>
          </a:xfrm>
        </p:grpSpPr>
        <p:cxnSp>
          <p:nvCxnSpPr>
            <p:cNvPr id="232" name="直接箭头连接符 231"/>
            <p:cNvCxnSpPr>
              <a:stCxn id="192" idx="0"/>
              <a:endCxn id="224" idx="2"/>
            </p:cNvCxnSpPr>
            <p:nvPr/>
          </p:nvCxnSpPr>
          <p:spPr>
            <a:xfrm flipV="1">
              <a:off x="6415014" y="4343329"/>
              <a:ext cx="0" cy="398218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/>
                <p:cNvSpPr txBox="1"/>
                <p:nvPr/>
              </p:nvSpPr>
              <p:spPr>
                <a:xfrm>
                  <a:off x="6392515" y="4351072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4351072"/>
                  <a:ext cx="786306" cy="24622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4" name="组合 233"/>
          <p:cNvGrpSpPr/>
          <p:nvPr/>
        </p:nvGrpSpPr>
        <p:grpSpPr>
          <a:xfrm>
            <a:off x="6732224" y="3725264"/>
            <a:ext cx="1285884" cy="276999"/>
            <a:chOff x="3140861" y="5072074"/>
            <a:chExt cx="1285884" cy="276999"/>
          </a:xfrm>
        </p:grpSpPr>
        <p:sp>
          <p:nvSpPr>
            <p:cNvPr id="235" name="TextBox 234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36" name="圆角矩形 235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37" name="组合 236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243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244" name="组合 243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245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6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38" name="组合 237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239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240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241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2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247" name="组合 246"/>
          <p:cNvGrpSpPr/>
          <p:nvPr/>
        </p:nvGrpSpPr>
        <p:grpSpPr>
          <a:xfrm>
            <a:off x="7352668" y="4017966"/>
            <a:ext cx="800732" cy="382900"/>
            <a:chOff x="6392515" y="3746115"/>
            <a:chExt cx="800732" cy="382900"/>
          </a:xfrm>
        </p:grpSpPr>
        <p:cxnSp>
          <p:nvCxnSpPr>
            <p:cNvPr id="248" name="直接箭头连接符 247"/>
            <p:cNvCxnSpPr>
              <a:stCxn id="224" idx="0"/>
              <a:endCxn id="236" idx="2"/>
            </p:cNvCxnSpPr>
            <p:nvPr/>
          </p:nvCxnSpPr>
          <p:spPr>
            <a:xfrm flipH="1" flipV="1">
              <a:off x="6415013" y="3775269"/>
              <a:ext cx="1" cy="353746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/>
                <p:cNvSpPr txBox="1"/>
                <p:nvPr/>
              </p:nvSpPr>
              <p:spPr>
                <a:xfrm>
                  <a:off x="6392515" y="3746115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3746115"/>
                  <a:ext cx="800732" cy="24622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0" name="组合 249"/>
          <p:cNvGrpSpPr/>
          <p:nvPr/>
        </p:nvGrpSpPr>
        <p:grpSpPr>
          <a:xfrm>
            <a:off x="1361299" y="6147067"/>
            <a:ext cx="3053049" cy="297506"/>
            <a:chOff x="401146" y="5875216"/>
            <a:chExt cx="3053049" cy="297506"/>
          </a:xfrm>
        </p:grpSpPr>
        <p:grpSp>
          <p:nvGrpSpPr>
            <p:cNvPr id="251" name="组合 250"/>
            <p:cNvGrpSpPr>
              <a:grpSpLocks noChangeAspect="1"/>
            </p:cNvGrpSpPr>
            <p:nvPr/>
          </p:nvGrpSpPr>
          <p:grpSpPr>
            <a:xfrm>
              <a:off x="1691681" y="5875216"/>
              <a:ext cx="1762514" cy="274320"/>
              <a:chOff x="3071802" y="6072206"/>
              <a:chExt cx="1468760" cy="228600"/>
            </a:xfrm>
          </p:grpSpPr>
          <p:pic>
            <p:nvPicPr>
              <p:cNvPr id="253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286112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4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500425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5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714740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6" name="Picture 6" descr="F:\PoseInvariant_via_deep_auto_encoder\DB\MultiPie\001_01_02_080_07.bmp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357682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7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143370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8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929058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9" name="Picture 9" descr="F:\PoseInvariant_via_deep_auto_encoder\DB\MultiPie\001_01_02_190_07.bmp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071802" y="6072206"/>
                <a:ext cx="182880" cy="228600"/>
              </a:xfrm>
              <a:prstGeom prst="rect">
                <a:avLst/>
              </a:prstGeom>
              <a:noFill/>
            </p:spPr>
          </p:pic>
        </p:grpSp>
        <p:sp>
          <p:nvSpPr>
            <p:cNvPr id="252" name="TextBox 251"/>
            <p:cNvSpPr txBox="1"/>
            <p:nvPr/>
          </p:nvSpPr>
          <p:spPr>
            <a:xfrm>
              <a:off x="401146" y="5895723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[-45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 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, +45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1361299" y="5556060"/>
            <a:ext cx="3053051" cy="297506"/>
            <a:chOff x="401146" y="5284209"/>
            <a:chExt cx="3053051" cy="297506"/>
          </a:xfrm>
        </p:grpSpPr>
        <p:grpSp>
          <p:nvGrpSpPr>
            <p:cNvPr id="261" name="组合 260"/>
            <p:cNvGrpSpPr>
              <a:grpSpLocks noChangeAspect="1"/>
            </p:cNvGrpSpPr>
            <p:nvPr/>
          </p:nvGrpSpPr>
          <p:grpSpPr>
            <a:xfrm>
              <a:off x="1691680" y="5284209"/>
              <a:ext cx="1762517" cy="274320"/>
              <a:chOff x="1643042" y="5143512"/>
              <a:chExt cx="1175011" cy="182880"/>
            </a:xfrm>
          </p:grpSpPr>
          <p:pic>
            <p:nvPicPr>
              <p:cNvPr id="263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643042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4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671749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5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814493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6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985944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7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57396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8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500298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9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328847" y="5143512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62" name="TextBox 261"/>
            <p:cNvSpPr txBox="1"/>
            <p:nvPr/>
          </p:nvSpPr>
          <p:spPr>
            <a:xfrm>
              <a:off x="401146" y="5304716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[-30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 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, +30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1355689" y="4912095"/>
            <a:ext cx="3058661" cy="301322"/>
            <a:chOff x="395536" y="4640244"/>
            <a:chExt cx="3058661" cy="301322"/>
          </a:xfrm>
        </p:grpSpPr>
        <p:grpSp>
          <p:nvGrpSpPr>
            <p:cNvPr id="271" name="组合 270"/>
            <p:cNvGrpSpPr>
              <a:grpSpLocks noChangeAspect="1"/>
            </p:cNvGrpSpPr>
            <p:nvPr/>
          </p:nvGrpSpPr>
          <p:grpSpPr>
            <a:xfrm>
              <a:off x="1691680" y="4640244"/>
              <a:ext cx="1762517" cy="274320"/>
              <a:chOff x="4643438" y="4071942"/>
              <a:chExt cx="1175011" cy="182880"/>
            </a:xfrm>
          </p:grpSpPr>
          <p:pic>
            <p:nvPicPr>
              <p:cNvPr id="273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814889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4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500694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5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643438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6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672145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7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86340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8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157792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9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329243" y="4071942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72" name="TextBox 271"/>
            <p:cNvSpPr txBox="1"/>
            <p:nvPr/>
          </p:nvSpPr>
          <p:spPr>
            <a:xfrm>
              <a:off x="395536" y="4664567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[-15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 , +15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1563277" y="3720146"/>
            <a:ext cx="2851073" cy="297506"/>
            <a:chOff x="603124" y="3448295"/>
            <a:chExt cx="2851073" cy="297506"/>
          </a:xfrm>
        </p:grpSpPr>
        <p:grpSp>
          <p:nvGrpSpPr>
            <p:cNvPr id="281" name="组合 280"/>
            <p:cNvGrpSpPr>
              <a:grpSpLocks noChangeAspect="1"/>
            </p:cNvGrpSpPr>
            <p:nvPr/>
          </p:nvGrpSpPr>
          <p:grpSpPr>
            <a:xfrm>
              <a:off x="1691680" y="3448295"/>
              <a:ext cx="1762517" cy="274320"/>
              <a:chOff x="4572000" y="3286124"/>
              <a:chExt cx="1175011" cy="182880"/>
            </a:xfrm>
          </p:grpSpPr>
          <p:pic>
            <p:nvPicPr>
              <p:cNvPr id="283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086354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4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72000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5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4902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6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743451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7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257805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8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29256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9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600707" y="3286124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82" name="TextBox 281"/>
            <p:cNvSpPr txBox="1"/>
            <p:nvPr/>
          </p:nvSpPr>
          <p:spPr>
            <a:xfrm>
              <a:off x="603124" y="3468802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[ 0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1768622" y="5822788"/>
            <a:ext cx="2536000" cy="400479"/>
            <a:chOff x="808469" y="5550937"/>
            <a:chExt cx="2536000" cy="400479"/>
          </a:xfrm>
        </p:grpSpPr>
        <p:cxnSp>
          <p:nvCxnSpPr>
            <p:cNvPr id="291" name="直接箭头连接符 290"/>
            <p:cNvCxnSpPr>
              <a:stCxn id="259" idx="0"/>
              <a:endCxn id="263" idx="2"/>
            </p:cNvCxnSpPr>
            <p:nvPr/>
          </p:nvCxnSpPr>
          <p:spPr>
            <a:xfrm flipH="1" flipV="1">
              <a:off x="1801408" y="5634729"/>
              <a:ext cx="1" cy="316687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53" idx="0"/>
              <a:endCxn id="265" idx="2"/>
            </p:cNvCxnSpPr>
            <p:nvPr/>
          </p:nvCxnSpPr>
          <p:spPr>
            <a:xfrm flipV="1">
              <a:off x="2058581" y="5634729"/>
              <a:ext cx="4" cy="316687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54" idx="0"/>
              <a:endCxn id="266" idx="2"/>
            </p:cNvCxnSpPr>
            <p:nvPr/>
          </p:nvCxnSpPr>
          <p:spPr>
            <a:xfrm flipV="1">
              <a:off x="2315757" y="5634729"/>
              <a:ext cx="4" cy="316687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55" idx="0"/>
              <a:endCxn id="267" idx="2"/>
            </p:cNvCxnSpPr>
            <p:nvPr/>
          </p:nvCxnSpPr>
          <p:spPr>
            <a:xfrm flipV="1">
              <a:off x="2572935" y="5634729"/>
              <a:ext cx="4" cy="316687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箭头连接符 294"/>
            <p:cNvCxnSpPr>
              <a:stCxn id="258" idx="0"/>
              <a:endCxn id="269" idx="2"/>
            </p:cNvCxnSpPr>
            <p:nvPr/>
          </p:nvCxnSpPr>
          <p:spPr>
            <a:xfrm flipH="1" flipV="1">
              <a:off x="2830116" y="5634729"/>
              <a:ext cx="1" cy="316687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箭头连接符 295"/>
            <p:cNvCxnSpPr>
              <a:stCxn id="256" idx="0"/>
              <a:endCxn id="264" idx="2"/>
            </p:cNvCxnSpPr>
            <p:nvPr/>
          </p:nvCxnSpPr>
          <p:spPr>
            <a:xfrm flipV="1">
              <a:off x="3344467" y="5634729"/>
              <a:ext cx="2" cy="316687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箭头连接符 296"/>
            <p:cNvCxnSpPr>
              <a:stCxn id="257" idx="0"/>
              <a:endCxn id="268" idx="2"/>
            </p:cNvCxnSpPr>
            <p:nvPr/>
          </p:nvCxnSpPr>
          <p:spPr>
            <a:xfrm flipV="1">
              <a:off x="3087292" y="5634729"/>
              <a:ext cx="0" cy="316687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箭头连接符 297"/>
            <p:cNvCxnSpPr/>
            <p:nvPr/>
          </p:nvCxnSpPr>
          <p:spPr>
            <a:xfrm flipV="1">
              <a:off x="808469" y="5550937"/>
              <a:ext cx="0" cy="344786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组合 298"/>
          <p:cNvGrpSpPr/>
          <p:nvPr/>
        </p:nvGrpSpPr>
        <p:grpSpPr>
          <a:xfrm>
            <a:off x="1768622" y="5182639"/>
            <a:ext cx="2536000" cy="449621"/>
            <a:chOff x="808469" y="4910788"/>
            <a:chExt cx="2536000" cy="449621"/>
          </a:xfrm>
        </p:grpSpPr>
        <p:cxnSp>
          <p:nvCxnSpPr>
            <p:cNvPr id="300" name="直接箭头连接符 299"/>
            <p:cNvCxnSpPr>
              <a:stCxn id="263" idx="0"/>
              <a:endCxn id="275" idx="2"/>
            </p:cNvCxnSpPr>
            <p:nvPr/>
          </p:nvCxnSpPr>
          <p:spPr>
            <a:xfrm flipV="1">
              <a:off x="1801408" y="4990764"/>
              <a:ext cx="0" cy="369645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箭头连接符 300"/>
            <p:cNvCxnSpPr>
              <a:stCxn id="265" idx="0"/>
              <a:endCxn id="273" idx="2"/>
            </p:cNvCxnSpPr>
            <p:nvPr/>
          </p:nvCxnSpPr>
          <p:spPr>
            <a:xfrm flipV="1">
              <a:off x="2058585" y="4990764"/>
              <a:ext cx="0" cy="369645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箭头连接符 301"/>
            <p:cNvCxnSpPr>
              <a:stCxn id="266" idx="0"/>
              <a:endCxn id="277" idx="2"/>
            </p:cNvCxnSpPr>
            <p:nvPr/>
          </p:nvCxnSpPr>
          <p:spPr>
            <a:xfrm flipV="1">
              <a:off x="2315761" y="4990764"/>
              <a:ext cx="0" cy="369645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箭头连接符 302"/>
            <p:cNvCxnSpPr>
              <a:stCxn id="267" idx="0"/>
              <a:endCxn id="278" idx="2"/>
            </p:cNvCxnSpPr>
            <p:nvPr/>
          </p:nvCxnSpPr>
          <p:spPr>
            <a:xfrm flipV="1">
              <a:off x="2572939" y="4990764"/>
              <a:ext cx="0" cy="369645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箭头连接符 303"/>
            <p:cNvCxnSpPr>
              <a:stCxn id="269" idx="0"/>
              <a:endCxn id="279" idx="2"/>
            </p:cNvCxnSpPr>
            <p:nvPr/>
          </p:nvCxnSpPr>
          <p:spPr>
            <a:xfrm flipV="1">
              <a:off x="2830116" y="4990764"/>
              <a:ext cx="0" cy="369645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箭头连接符 304"/>
            <p:cNvCxnSpPr>
              <a:stCxn id="264" idx="0"/>
              <a:endCxn id="276" idx="2"/>
            </p:cNvCxnSpPr>
            <p:nvPr/>
          </p:nvCxnSpPr>
          <p:spPr>
            <a:xfrm flipV="1">
              <a:off x="3344469" y="4990764"/>
              <a:ext cx="0" cy="369645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箭头连接符 305"/>
            <p:cNvCxnSpPr>
              <a:stCxn id="268" idx="0"/>
              <a:endCxn id="274" idx="2"/>
            </p:cNvCxnSpPr>
            <p:nvPr/>
          </p:nvCxnSpPr>
          <p:spPr>
            <a:xfrm flipV="1">
              <a:off x="3087292" y="4990764"/>
              <a:ext cx="0" cy="369645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箭头连接符 306"/>
            <p:cNvCxnSpPr/>
            <p:nvPr/>
          </p:nvCxnSpPr>
          <p:spPr>
            <a:xfrm flipV="1">
              <a:off x="808469" y="4910788"/>
              <a:ext cx="0" cy="393928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组合 307"/>
          <p:cNvGrpSpPr/>
          <p:nvPr/>
        </p:nvGrpSpPr>
        <p:grpSpPr>
          <a:xfrm>
            <a:off x="1768622" y="3986874"/>
            <a:ext cx="2536000" cy="1001421"/>
            <a:chOff x="808469" y="3715023"/>
            <a:chExt cx="2536000" cy="1001421"/>
          </a:xfrm>
        </p:grpSpPr>
        <p:cxnSp>
          <p:nvCxnSpPr>
            <p:cNvPr id="309" name="直接箭头连接符 308"/>
            <p:cNvCxnSpPr>
              <a:stCxn id="275" idx="0"/>
              <a:endCxn id="284" idx="2"/>
            </p:cNvCxnSpPr>
            <p:nvPr/>
          </p:nvCxnSpPr>
          <p:spPr>
            <a:xfrm flipV="1">
              <a:off x="1801408" y="3798815"/>
              <a:ext cx="0" cy="917629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箭头连接符 309"/>
            <p:cNvCxnSpPr>
              <a:stCxn id="273" idx="0"/>
              <a:endCxn id="286" idx="2"/>
            </p:cNvCxnSpPr>
            <p:nvPr/>
          </p:nvCxnSpPr>
          <p:spPr>
            <a:xfrm flipV="1">
              <a:off x="2058585" y="3798815"/>
              <a:ext cx="0" cy="917629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310"/>
            <p:cNvCxnSpPr>
              <a:stCxn id="277" idx="0"/>
              <a:endCxn id="285" idx="2"/>
            </p:cNvCxnSpPr>
            <p:nvPr/>
          </p:nvCxnSpPr>
          <p:spPr>
            <a:xfrm flipV="1">
              <a:off x="2315761" y="3798815"/>
              <a:ext cx="0" cy="917629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278" idx="0"/>
              <a:endCxn id="283" idx="2"/>
            </p:cNvCxnSpPr>
            <p:nvPr/>
          </p:nvCxnSpPr>
          <p:spPr>
            <a:xfrm flipV="1">
              <a:off x="2572939" y="3798815"/>
              <a:ext cx="0" cy="917629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312"/>
            <p:cNvCxnSpPr>
              <a:stCxn id="279" idx="0"/>
              <a:endCxn id="287" idx="2"/>
            </p:cNvCxnSpPr>
            <p:nvPr/>
          </p:nvCxnSpPr>
          <p:spPr>
            <a:xfrm flipV="1">
              <a:off x="2830116" y="3798815"/>
              <a:ext cx="0" cy="917629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箭头连接符 313"/>
            <p:cNvCxnSpPr>
              <a:stCxn id="276" idx="0"/>
              <a:endCxn id="289" idx="2"/>
            </p:cNvCxnSpPr>
            <p:nvPr/>
          </p:nvCxnSpPr>
          <p:spPr>
            <a:xfrm flipV="1">
              <a:off x="3344469" y="3798815"/>
              <a:ext cx="0" cy="917629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箭头连接符 314"/>
            <p:cNvCxnSpPr>
              <a:stCxn id="274" idx="0"/>
              <a:endCxn id="288" idx="2"/>
            </p:cNvCxnSpPr>
            <p:nvPr/>
          </p:nvCxnSpPr>
          <p:spPr>
            <a:xfrm flipV="1">
              <a:off x="3087292" y="3798815"/>
              <a:ext cx="0" cy="917629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/>
            <p:cNvCxnSpPr/>
            <p:nvPr/>
          </p:nvCxnSpPr>
          <p:spPr>
            <a:xfrm flipH="1" flipV="1">
              <a:off x="808469" y="3715023"/>
              <a:ext cx="1" cy="949544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组合 316"/>
          <p:cNvGrpSpPr/>
          <p:nvPr/>
        </p:nvGrpSpPr>
        <p:grpSpPr>
          <a:xfrm>
            <a:off x="4894341" y="4905856"/>
            <a:ext cx="1285884" cy="276999"/>
            <a:chOff x="3140861" y="5072074"/>
            <a:chExt cx="1285884" cy="276999"/>
          </a:xfrm>
        </p:grpSpPr>
        <p:sp>
          <p:nvSpPr>
            <p:cNvPr id="318" name="TextBox 317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319" name="圆角矩形 318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320" name="组合 319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326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27" name="组合 326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28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29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321" name="组合 320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322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23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24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25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330" name="组合 329"/>
          <p:cNvGrpSpPr/>
          <p:nvPr/>
        </p:nvGrpSpPr>
        <p:grpSpPr>
          <a:xfrm>
            <a:off x="4894341" y="5561848"/>
            <a:ext cx="1285884" cy="276999"/>
            <a:chOff x="3140861" y="5072074"/>
            <a:chExt cx="1285884" cy="276999"/>
          </a:xfrm>
        </p:grpSpPr>
        <p:sp>
          <p:nvSpPr>
            <p:cNvPr id="331" name="TextBox 330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332" name="圆角矩形 331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339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40" name="组合 339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41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42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334" name="组合 333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335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36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37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38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sp>
        <p:nvSpPr>
          <p:cNvPr id="34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73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Our Method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 idea</a:t>
            </a:r>
          </a:p>
          <a:p>
            <a:pPr lvl="1"/>
            <a:r>
              <a:rPr lang="en-US" altLang="zh-CN" dirty="0" smtClean="0"/>
              <a:t>Take layer#1 as example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6732224" y="6152185"/>
            <a:ext cx="1285884" cy="276999"/>
            <a:chOff x="3140861" y="5072074"/>
            <a:chExt cx="1285884" cy="276999"/>
          </a:xfrm>
        </p:grpSpPr>
        <p:sp>
          <p:nvSpPr>
            <p:cNvPr id="178" name="TextBox 177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179" name="圆角矩形 178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186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88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89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181" name="组合 180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182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183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184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85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190" name="组合 189"/>
          <p:cNvGrpSpPr/>
          <p:nvPr/>
        </p:nvGrpSpPr>
        <p:grpSpPr>
          <a:xfrm>
            <a:off x="6935429" y="4905856"/>
            <a:ext cx="879475" cy="276999"/>
            <a:chOff x="4497433" y="3501008"/>
            <a:chExt cx="879475" cy="276999"/>
          </a:xfrm>
        </p:grpSpPr>
        <p:sp>
          <p:nvSpPr>
            <p:cNvPr id="191" name="TextBox 190"/>
            <p:cNvSpPr txBox="1"/>
            <p:nvPr/>
          </p:nvSpPr>
          <p:spPr>
            <a:xfrm>
              <a:off x="4804144" y="3501008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192" name="圆角矩形 191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93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197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8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194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195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6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99" name="组合 198"/>
          <p:cNvGrpSpPr/>
          <p:nvPr/>
        </p:nvGrpSpPr>
        <p:grpSpPr>
          <a:xfrm>
            <a:off x="6937806" y="5561848"/>
            <a:ext cx="874721" cy="276999"/>
            <a:chOff x="4499810" y="4149080"/>
            <a:chExt cx="874721" cy="276999"/>
          </a:xfrm>
        </p:grpSpPr>
        <p:sp>
          <p:nvSpPr>
            <p:cNvPr id="200" name="TextBox 199"/>
            <p:cNvSpPr txBox="1"/>
            <p:nvPr/>
          </p:nvSpPr>
          <p:spPr>
            <a:xfrm>
              <a:off x="4801767" y="4149080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01" name="圆角矩形 200"/>
            <p:cNvSpPr/>
            <p:nvPr/>
          </p:nvSpPr>
          <p:spPr>
            <a:xfrm>
              <a:off x="4499810" y="4180422"/>
              <a:ext cx="874721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02" name="组合 156"/>
            <p:cNvGrpSpPr/>
            <p:nvPr/>
          </p:nvGrpSpPr>
          <p:grpSpPr>
            <a:xfrm>
              <a:off x="4513164" y="4211979"/>
              <a:ext cx="346215" cy="151200"/>
              <a:chOff x="3368529" y="5146533"/>
              <a:chExt cx="346215" cy="151200"/>
            </a:xfrm>
          </p:grpSpPr>
          <p:sp>
            <p:nvSpPr>
              <p:cNvPr id="206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07" name="流程图: 联系 5"/>
              <p:cNvSpPr>
                <a:spLocks noChangeAspect="1"/>
              </p:cNvSpPr>
              <p:nvPr/>
            </p:nvSpPr>
            <p:spPr>
              <a:xfrm>
                <a:off x="3563150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03" name="组合 157"/>
            <p:cNvGrpSpPr/>
            <p:nvPr/>
          </p:nvGrpSpPr>
          <p:grpSpPr>
            <a:xfrm>
              <a:off x="5002255" y="4211979"/>
              <a:ext cx="346215" cy="151200"/>
              <a:chOff x="3173908" y="5146533"/>
              <a:chExt cx="346215" cy="151200"/>
            </a:xfrm>
          </p:grpSpPr>
          <p:sp>
            <p:nvSpPr>
              <p:cNvPr id="204" name="流程图: 联系 5"/>
              <p:cNvSpPr>
                <a:spLocks noChangeAspect="1"/>
              </p:cNvSpPr>
              <p:nvPr/>
            </p:nvSpPr>
            <p:spPr>
              <a:xfrm>
                <a:off x="3368529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05" name="流程图: 联系 4"/>
              <p:cNvSpPr>
                <a:spLocks noChangeAspect="1"/>
              </p:cNvSpPr>
              <p:nvPr/>
            </p:nvSpPr>
            <p:spPr>
              <a:xfrm>
                <a:off x="3173908" y="5146533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08" name="TextBox 207"/>
          <p:cNvSpPr txBox="1"/>
          <p:nvPr/>
        </p:nvSpPr>
        <p:spPr>
          <a:xfrm>
            <a:off x="5501302" y="612140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input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325571" y="3700691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output layer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0" name="组合 209"/>
          <p:cNvGrpSpPr/>
          <p:nvPr/>
        </p:nvGrpSpPr>
        <p:grpSpPr>
          <a:xfrm>
            <a:off x="6180225" y="5485283"/>
            <a:ext cx="827226" cy="246221"/>
            <a:chOff x="5220072" y="5213432"/>
            <a:chExt cx="827226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5259197" y="5213432"/>
                  <a:ext cx="7881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latin typeface="Cambria Math"/>
                              <a:cs typeface="Times New Roman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197" y="5213432"/>
                  <a:ext cx="788101" cy="24622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" name="直接箭头连接符 211"/>
            <p:cNvCxnSpPr>
              <a:stCxn id="201" idx="1"/>
              <a:endCxn id="332" idx="3"/>
            </p:cNvCxnSpPr>
            <p:nvPr/>
          </p:nvCxnSpPr>
          <p:spPr>
            <a:xfrm flipH="1">
              <a:off x="5220072" y="5428496"/>
              <a:ext cx="757581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组合 212"/>
          <p:cNvGrpSpPr/>
          <p:nvPr/>
        </p:nvGrpSpPr>
        <p:grpSpPr>
          <a:xfrm>
            <a:off x="6180225" y="4837211"/>
            <a:ext cx="838383" cy="246221"/>
            <a:chOff x="5220072" y="4565360"/>
            <a:chExt cx="838383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723" y="4565360"/>
                  <a:ext cx="800732" cy="24622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接箭头连接符 214"/>
            <p:cNvCxnSpPr>
              <a:stCxn id="192" idx="1"/>
              <a:endCxn id="319" idx="3"/>
            </p:cNvCxnSpPr>
            <p:nvPr/>
          </p:nvCxnSpPr>
          <p:spPr>
            <a:xfrm flipH="1">
              <a:off x="5220072" y="4772504"/>
              <a:ext cx="755204" cy="0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组合 215"/>
          <p:cNvGrpSpPr/>
          <p:nvPr/>
        </p:nvGrpSpPr>
        <p:grpSpPr>
          <a:xfrm>
            <a:off x="7352668" y="5871327"/>
            <a:ext cx="786306" cy="388400"/>
            <a:chOff x="6392515" y="5599476"/>
            <a:chExt cx="786306" cy="388400"/>
          </a:xfrm>
        </p:grpSpPr>
        <p:cxnSp>
          <p:nvCxnSpPr>
            <p:cNvPr id="217" name="直接箭头连接符 216"/>
            <p:cNvCxnSpPr>
              <a:stCxn id="179" idx="0"/>
              <a:endCxn id="201" idx="2"/>
            </p:cNvCxnSpPr>
            <p:nvPr/>
          </p:nvCxnSpPr>
          <p:spPr>
            <a:xfrm flipV="1">
              <a:off x="6415013" y="5611853"/>
              <a:ext cx="1" cy="376023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6392515" y="5599476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000" b="1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5599476"/>
                  <a:ext cx="786306" cy="24622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组合 218"/>
          <p:cNvGrpSpPr/>
          <p:nvPr/>
        </p:nvGrpSpPr>
        <p:grpSpPr>
          <a:xfrm>
            <a:off x="7352668" y="5250828"/>
            <a:ext cx="786306" cy="387220"/>
            <a:chOff x="6392515" y="4978977"/>
            <a:chExt cx="786306" cy="387220"/>
          </a:xfrm>
        </p:grpSpPr>
        <p:cxnSp>
          <p:nvCxnSpPr>
            <p:cNvPr id="220" name="直接箭头连接符 219"/>
            <p:cNvCxnSpPr>
              <a:stCxn id="200" idx="0"/>
              <a:endCxn id="191" idx="2"/>
            </p:cNvCxnSpPr>
            <p:nvPr/>
          </p:nvCxnSpPr>
          <p:spPr>
            <a:xfrm flipV="1">
              <a:off x="6451292" y="4987204"/>
              <a:ext cx="2377" cy="378993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/>
                <p:cNvSpPr txBox="1"/>
                <p:nvPr/>
              </p:nvSpPr>
              <p:spPr>
                <a:xfrm>
                  <a:off x="6392515" y="4978977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4978977"/>
                  <a:ext cx="786306" cy="24622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/>
          <p:cNvGrpSpPr/>
          <p:nvPr/>
        </p:nvGrpSpPr>
        <p:grpSpPr>
          <a:xfrm>
            <a:off x="6935429" y="4293324"/>
            <a:ext cx="879475" cy="276999"/>
            <a:chOff x="4497433" y="3501008"/>
            <a:chExt cx="879475" cy="276999"/>
          </a:xfrm>
        </p:grpSpPr>
        <p:sp>
          <p:nvSpPr>
            <p:cNvPr id="223" name="TextBox 222"/>
            <p:cNvSpPr txBox="1"/>
            <p:nvPr/>
          </p:nvSpPr>
          <p:spPr>
            <a:xfrm>
              <a:off x="4804144" y="3501008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24" name="圆角矩形 223"/>
            <p:cNvSpPr/>
            <p:nvPr/>
          </p:nvSpPr>
          <p:spPr>
            <a:xfrm>
              <a:off x="4497433" y="3532350"/>
              <a:ext cx="879475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25" name="组合 156"/>
            <p:cNvGrpSpPr/>
            <p:nvPr/>
          </p:nvGrpSpPr>
          <p:grpSpPr>
            <a:xfrm>
              <a:off x="4515541" y="3563907"/>
              <a:ext cx="346215" cy="151200"/>
              <a:chOff x="3368529" y="5152050"/>
              <a:chExt cx="346215" cy="151200"/>
            </a:xfrm>
          </p:grpSpPr>
          <p:sp>
            <p:nvSpPr>
              <p:cNvPr id="229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30" name="流程图: 联系 5"/>
              <p:cNvSpPr>
                <a:spLocks noChangeAspect="1"/>
              </p:cNvSpPr>
              <p:nvPr/>
            </p:nvSpPr>
            <p:spPr>
              <a:xfrm>
                <a:off x="3563150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226" name="组合 157"/>
            <p:cNvGrpSpPr/>
            <p:nvPr/>
          </p:nvGrpSpPr>
          <p:grpSpPr>
            <a:xfrm>
              <a:off x="5004632" y="3563907"/>
              <a:ext cx="346215" cy="151200"/>
              <a:chOff x="3173908" y="5152050"/>
              <a:chExt cx="346215" cy="151200"/>
            </a:xfrm>
          </p:grpSpPr>
          <p:sp>
            <p:nvSpPr>
              <p:cNvPr id="227" name="流程图: 联系 5"/>
              <p:cNvSpPr>
                <a:spLocks noChangeAspect="1"/>
              </p:cNvSpPr>
              <p:nvPr/>
            </p:nvSpPr>
            <p:spPr>
              <a:xfrm>
                <a:off x="3368529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8" name="流程图: 联系 4"/>
              <p:cNvSpPr>
                <a:spLocks noChangeAspect="1"/>
              </p:cNvSpPr>
              <p:nvPr/>
            </p:nvSpPr>
            <p:spPr>
              <a:xfrm>
                <a:off x="3173908" y="5152050"/>
                <a:ext cx="151594" cy="151200"/>
              </a:xfrm>
              <a:prstGeom prst="flowChartConnector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7352668" y="4615180"/>
            <a:ext cx="786306" cy="398218"/>
            <a:chOff x="6392515" y="4343329"/>
            <a:chExt cx="786306" cy="398218"/>
          </a:xfrm>
        </p:grpSpPr>
        <p:cxnSp>
          <p:nvCxnSpPr>
            <p:cNvPr id="232" name="直接箭头连接符 231"/>
            <p:cNvCxnSpPr>
              <a:stCxn id="192" idx="0"/>
              <a:endCxn id="224" idx="2"/>
            </p:cNvCxnSpPr>
            <p:nvPr/>
          </p:nvCxnSpPr>
          <p:spPr>
            <a:xfrm flipV="1">
              <a:off x="6415014" y="4343329"/>
              <a:ext cx="0" cy="398218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/>
                <p:cNvSpPr txBox="1"/>
                <p:nvPr/>
              </p:nvSpPr>
              <p:spPr>
                <a:xfrm>
                  <a:off x="6392515" y="4351072"/>
                  <a:ext cx="7863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4351072"/>
                  <a:ext cx="786306" cy="24622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4" name="组合 233"/>
          <p:cNvGrpSpPr/>
          <p:nvPr/>
        </p:nvGrpSpPr>
        <p:grpSpPr>
          <a:xfrm>
            <a:off x="6732224" y="3725264"/>
            <a:ext cx="1285884" cy="276999"/>
            <a:chOff x="3140861" y="5072074"/>
            <a:chExt cx="1285884" cy="276999"/>
          </a:xfrm>
        </p:grpSpPr>
        <p:sp>
          <p:nvSpPr>
            <p:cNvPr id="235" name="TextBox 234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236" name="圆角矩形 235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237" name="组合 236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243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244" name="组合 243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245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6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38" name="组合 237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239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240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241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2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247" name="组合 246"/>
          <p:cNvGrpSpPr/>
          <p:nvPr/>
        </p:nvGrpSpPr>
        <p:grpSpPr>
          <a:xfrm>
            <a:off x="7352668" y="4017966"/>
            <a:ext cx="800732" cy="382900"/>
            <a:chOff x="6392515" y="3746115"/>
            <a:chExt cx="800732" cy="382900"/>
          </a:xfrm>
        </p:grpSpPr>
        <p:cxnSp>
          <p:nvCxnSpPr>
            <p:cNvPr id="248" name="直接箭头连接符 247"/>
            <p:cNvCxnSpPr>
              <a:stCxn id="224" idx="0"/>
              <a:endCxn id="236" idx="2"/>
            </p:cNvCxnSpPr>
            <p:nvPr/>
          </p:nvCxnSpPr>
          <p:spPr>
            <a:xfrm flipH="1" flipV="1">
              <a:off x="6415013" y="3775269"/>
              <a:ext cx="1" cy="353746"/>
            </a:xfrm>
            <a:prstGeom prst="straightConnector1">
              <a:avLst/>
            </a:prstGeom>
            <a:ln w="5080">
              <a:solidFill>
                <a:schemeClr val="tx1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/>
                <p:cNvSpPr txBox="1"/>
                <p:nvPr/>
              </p:nvSpPr>
              <p:spPr>
                <a:xfrm>
                  <a:off x="6392515" y="3746115"/>
                  <a:ext cx="8007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smtClean="0">
                      <a:latin typeface="Times New Roman" pitchFamily="18" charset="0"/>
                      <a:cs typeface="Times New Roman" pitchFamily="18" charset="0"/>
                    </a:rPr>
                    <a:t>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/>
                              <a:cs typeface="Times New Roman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/>
                              <a:cs typeface="Times New Roman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1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15" y="3746115"/>
                  <a:ext cx="800732" cy="24622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0" name="组合 249"/>
          <p:cNvGrpSpPr/>
          <p:nvPr/>
        </p:nvGrpSpPr>
        <p:grpSpPr>
          <a:xfrm>
            <a:off x="1361299" y="6147067"/>
            <a:ext cx="3053049" cy="297506"/>
            <a:chOff x="401146" y="5875216"/>
            <a:chExt cx="3053049" cy="297506"/>
          </a:xfrm>
        </p:grpSpPr>
        <p:grpSp>
          <p:nvGrpSpPr>
            <p:cNvPr id="251" name="组合 250"/>
            <p:cNvGrpSpPr>
              <a:grpSpLocks noChangeAspect="1"/>
            </p:cNvGrpSpPr>
            <p:nvPr/>
          </p:nvGrpSpPr>
          <p:grpSpPr>
            <a:xfrm>
              <a:off x="1691681" y="5875216"/>
              <a:ext cx="1762514" cy="274320"/>
              <a:chOff x="3071802" y="6072206"/>
              <a:chExt cx="1468760" cy="228600"/>
            </a:xfrm>
          </p:grpSpPr>
          <p:pic>
            <p:nvPicPr>
              <p:cNvPr id="253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286112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4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500425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5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714740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6" name="Picture 6" descr="F:\PoseInvariant_via_deep_auto_encoder\DB\MultiPie\001_01_02_080_07.bmp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357682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7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143370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8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929058" y="6072206"/>
                <a:ext cx="182880" cy="228600"/>
              </a:xfrm>
              <a:prstGeom prst="rect">
                <a:avLst/>
              </a:prstGeom>
              <a:noFill/>
            </p:spPr>
          </p:pic>
          <p:pic>
            <p:nvPicPr>
              <p:cNvPr id="259" name="Picture 9" descr="F:\PoseInvariant_via_deep_auto_encoder\DB\MultiPie\001_01_02_190_07.bmp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071802" y="6072206"/>
                <a:ext cx="182880" cy="228600"/>
              </a:xfrm>
              <a:prstGeom prst="rect">
                <a:avLst/>
              </a:prstGeom>
              <a:noFill/>
            </p:spPr>
          </p:pic>
        </p:grpSp>
        <p:sp>
          <p:nvSpPr>
            <p:cNvPr id="252" name="TextBox 251"/>
            <p:cNvSpPr txBox="1"/>
            <p:nvPr/>
          </p:nvSpPr>
          <p:spPr>
            <a:xfrm>
              <a:off x="401146" y="5895723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[-45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 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, +45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1361299" y="5556060"/>
            <a:ext cx="3053051" cy="297506"/>
            <a:chOff x="401146" y="5284209"/>
            <a:chExt cx="3053051" cy="297506"/>
          </a:xfrm>
        </p:grpSpPr>
        <p:grpSp>
          <p:nvGrpSpPr>
            <p:cNvPr id="261" name="组合 260"/>
            <p:cNvGrpSpPr>
              <a:grpSpLocks noChangeAspect="1"/>
            </p:cNvGrpSpPr>
            <p:nvPr/>
          </p:nvGrpSpPr>
          <p:grpSpPr>
            <a:xfrm>
              <a:off x="1691680" y="5284209"/>
              <a:ext cx="1762517" cy="274320"/>
              <a:chOff x="1643042" y="5143512"/>
              <a:chExt cx="1175011" cy="182880"/>
            </a:xfrm>
          </p:grpSpPr>
          <p:pic>
            <p:nvPicPr>
              <p:cNvPr id="263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643042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4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671749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5" name="Picture 3" descr="F:\PoseInvariant_via_deep_auto_encoder\DB\MultiPie\001_01_02_041_07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814493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6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985944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7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57396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8" name="Picture 7" descr="F:\PoseInvariant_via_deep_auto_encoder\DB\MultiPie\001_01_02_130_07.bmp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500298" y="514351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69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328847" y="5143512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62" name="TextBox 261"/>
            <p:cNvSpPr txBox="1"/>
            <p:nvPr/>
          </p:nvSpPr>
          <p:spPr>
            <a:xfrm>
              <a:off x="401146" y="5304716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[-30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 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, +30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1355689" y="4912095"/>
            <a:ext cx="3058661" cy="301322"/>
            <a:chOff x="395536" y="4640244"/>
            <a:chExt cx="3058661" cy="301322"/>
          </a:xfrm>
        </p:grpSpPr>
        <p:grpSp>
          <p:nvGrpSpPr>
            <p:cNvPr id="271" name="组合 270"/>
            <p:cNvGrpSpPr>
              <a:grpSpLocks noChangeAspect="1"/>
            </p:cNvGrpSpPr>
            <p:nvPr/>
          </p:nvGrpSpPr>
          <p:grpSpPr>
            <a:xfrm>
              <a:off x="1691680" y="4640244"/>
              <a:ext cx="1762517" cy="274320"/>
              <a:chOff x="4643438" y="4071942"/>
              <a:chExt cx="1175011" cy="182880"/>
            </a:xfrm>
          </p:grpSpPr>
          <p:pic>
            <p:nvPicPr>
              <p:cNvPr id="273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814889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4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500694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5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643438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6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672145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7" name="Picture 4" descr="F:\PoseInvariant_via_deep_auto_encoder\DB\MultiPie\001_01_02_050_07.bmp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86340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8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157792" y="4071942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79" name="Picture 8" descr="F:\PoseInvariant_via_deep_auto_encoder\DB\MultiPie\001_01_02_140_07.bmp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329243" y="4071942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72" name="TextBox 271"/>
            <p:cNvSpPr txBox="1"/>
            <p:nvPr/>
          </p:nvSpPr>
          <p:spPr>
            <a:xfrm>
              <a:off x="395536" y="4664567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[-15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 , +15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1563277" y="3720146"/>
            <a:ext cx="2851073" cy="297506"/>
            <a:chOff x="603124" y="3448295"/>
            <a:chExt cx="2851073" cy="297506"/>
          </a:xfrm>
        </p:grpSpPr>
        <p:grpSp>
          <p:nvGrpSpPr>
            <p:cNvPr id="281" name="组合 280"/>
            <p:cNvGrpSpPr>
              <a:grpSpLocks noChangeAspect="1"/>
            </p:cNvGrpSpPr>
            <p:nvPr/>
          </p:nvGrpSpPr>
          <p:grpSpPr>
            <a:xfrm>
              <a:off x="1691680" y="3448295"/>
              <a:ext cx="1762517" cy="274320"/>
              <a:chOff x="4572000" y="3286124"/>
              <a:chExt cx="1175011" cy="182880"/>
            </a:xfrm>
          </p:grpSpPr>
          <p:pic>
            <p:nvPicPr>
              <p:cNvPr id="283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086354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4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72000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5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4902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6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743451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7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257805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8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29256" y="3286124"/>
                <a:ext cx="146304" cy="182880"/>
              </a:xfrm>
              <a:prstGeom prst="rect">
                <a:avLst/>
              </a:prstGeom>
              <a:noFill/>
            </p:spPr>
          </p:pic>
          <p:pic>
            <p:nvPicPr>
              <p:cNvPr id="289" name="Picture 5" descr="F:\PoseInvariant_via_deep_auto_encoder\DB\MultiPie\001_01_02_051_07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600707" y="3286124"/>
                <a:ext cx="146304" cy="182880"/>
              </a:xfrm>
              <a:prstGeom prst="rect">
                <a:avLst/>
              </a:prstGeom>
              <a:noFill/>
            </p:spPr>
          </p:pic>
        </p:grpSp>
        <p:sp>
          <p:nvSpPr>
            <p:cNvPr id="282" name="TextBox 281"/>
            <p:cNvSpPr txBox="1"/>
            <p:nvPr/>
          </p:nvSpPr>
          <p:spPr>
            <a:xfrm>
              <a:off x="603124" y="3468802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[ 0</a:t>
              </a:r>
              <a:r>
                <a:rPr lang="en-US" altLang="zh-CN" sz="1200" b="1" baseline="30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altLang="zh-CN" sz="1200" b="1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1768622" y="5822788"/>
            <a:ext cx="2536000" cy="400479"/>
            <a:chOff x="808469" y="5550937"/>
            <a:chExt cx="2536000" cy="400479"/>
          </a:xfrm>
        </p:grpSpPr>
        <p:cxnSp>
          <p:nvCxnSpPr>
            <p:cNvPr id="291" name="直接箭头连接符 290"/>
            <p:cNvCxnSpPr>
              <a:stCxn id="259" idx="0"/>
              <a:endCxn id="263" idx="2"/>
            </p:cNvCxnSpPr>
            <p:nvPr/>
          </p:nvCxnSpPr>
          <p:spPr>
            <a:xfrm flipH="1" flipV="1">
              <a:off x="1801408" y="5634729"/>
              <a:ext cx="1" cy="316687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53" idx="0"/>
              <a:endCxn id="265" idx="2"/>
            </p:cNvCxnSpPr>
            <p:nvPr/>
          </p:nvCxnSpPr>
          <p:spPr>
            <a:xfrm flipV="1">
              <a:off x="2058581" y="5634729"/>
              <a:ext cx="4" cy="316687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54" idx="0"/>
              <a:endCxn id="266" idx="2"/>
            </p:cNvCxnSpPr>
            <p:nvPr/>
          </p:nvCxnSpPr>
          <p:spPr>
            <a:xfrm flipV="1">
              <a:off x="2315757" y="5634729"/>
              <a:ext cx="4" cy="316687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55" idx="0"/>
              <a:endCxn id="267" idx="2"/>
            </p:cNvCxnSpPr>
            <p:nvPr/>
          </p:nvCxnSpPr>
          <p:spPr>
            <a:xfrm flipV="1">
              <a:off x="2572935" y="5634729"/>
              <a:ext cx="4" cy="316687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箭头连接符 294"/>
            <p:cNvCxnSpPr>
              <a:stCxn id="258" idx="0"/>
              <a:endCxn id="269" idx="2"/>
            </p:cNvCxnSpPr>
            <p:nvPr/>
          </p:nvCxnSpPr>
          <p:spPr>
            <a:xfrm flipH="1" flipV="1">
              <a:off x="2830116" y="5634729"/>
              <a:ext cx="1" cy="316687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箭头连接符 295"/>
            <p:cNvCxnSpPr>
              <a:stCxn id="256" idx="0"/>
              <a:endCxn id="264" idx="2"/>
            </p:cNvCxnSpPr>
            <p:nvPr/>
          </p:nvCxnSpPr>
          <p:spPr>
            <a:xfrm flipV="1">
              <a:off x="3344467" y="5634729"/>
              <a:ext cx="2" cy="316687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箭头连接符 296"/>
            <p:cNvCxnSpPr>
              <a:stCxn id="257" idx="0"/>
              <a:endCxn id="268" idx="2"/>
            </p:cNvCxnSpPr>
            <p:nvPr/>
          </p:nvCxnSpPr>
          <p:spPr>
            <a:xfrm flipV="1">
              <a:off x="3087292" y="5634729"/>
              <a:ext cx="0" cy="316687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箭头连接符 297"/>
            <p:cNvCxnSpPr/>
            <p:nvPr/>
          </p:nvCxnSpPr>
          <p:spPr>
            <a:xfrm flipV="1">
              <a:off x="808469" y="5550937"/>
              <a:ext cx="0" cy="344786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组合 298"/>
          <p:cNvGrpSpPr/>
          <p:nvPr/>
        </p:nvGrpSpPr>
        <p:grpSpPr>
          <a:xfrm>
            <a:off x="1768622" y="5182639"/>
            <a:ext cx="2536000" cy="449621"/>
            <a:chOff x="808469" y="4910788"/>
            <a:chExt cx="2536000" cy="449621"/>
          </a:xfrm>
        </p:grpSpPr>
        <p:cxnSp>
          <p:nvCxnSpPr>
            <p:cNvPr id="300" name="直接箭头连接符 299"/>
            <p:cNvCxnSpPr>
              <a:stCxn id="263" idx="0"/>
              <a:endCxn id="275" idx="2"/>
            </p:cNvCxnSpPr>
            <p:nvPr/>
          </p:nvCxnSpPr>
          <p:spPr>
            <a:xfrm flipV="1">
              <a:off x="1801408" y="4990764"/>
              <a:ext cx="0" cy="369645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箭头连接符 300"/>
            <p:cNvCxnSpPr>
              <a:stCxn id="265" idx="0"/>
              <a:endCxn id="273" idx="2"/>
            </p:cNvCxnSpPr>
            <p:nvPr/>
          </p:nvCxnSpPr>
          <p:spPr>
            <a:xfrm flipV="1">
              <a:off x="2058585" y="4990764"/>
              <a:ext cx="0" cy="369645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箭头连接符 301"/>
            <p:cNvCxnSpPr>
              <a:stCxn id="266" idx="0"/>
              <a:endCxn id="277" idx="2"/>
            </p:cNvCxnSpPr>
            <p:nvPr/>
          </p:nvCxnSpPr>
          <p:spPr>
            <a:xfrm flipV="1">
              <a:off x="2315761" y="4990764"/>
              <a:ext cx="0" cy="369645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箭头连接符 302"/>
            <p:cNvCxnSpPr>
              <a:stCxn id="267" idx="0"/>
              <a:endCxn id="278" idx="2"/>
            </p:cNvCxnSpPr>
            <p:nvPr/>
          </p:nvCxnSpPr>
          <p:spPr>
            <a:xfrm flipV="1">
              <a:off x="2572939" y="4990764"/>
              <a:ext cx="0" cy="369645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箭头连接符 303"/>
            <p:cNvCxnSpPr>
              <a:stCxn id="269" idx="0"/>
              <a:endCxn id="279" idx="2"/>
            </p:cNvCxnSpPr>
            <p:nvPr/>
          </p:nvCxnSpPr>
          <p:spPr>
            <a:xfrm flipV="1">
              <a:off x="2830116" y="4990764"/>
              <a:ext cx="0" cy="369645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箭头连接符 304"/>
            <p:cNvCxnSpPr>
              <a:stCxn id="264" idx="0"/>
              <a:endCxn id="276" idx="2"/>
            </p:cNvCxnSpPr>
            <p:nvPr/>
          </p:nvCxnSpPr>
          <p:spPr>
            <a:xfrm flipV="1">
              <a:off x="3344469" y="4990764"/>
              <a:ext cx="0" cy="369645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箭头连接符 305"/>
            <p:cNvCxnSpPr>
              <a:stCxn id="268" idx="0"/>
              <a:endCxn id="274" idx="2"/>
            </p:cNvCxnSpPr>
            <p:nvPr/>
          </p:nvCxnSpPr>
          <p:spPr>
            <a:xfrm flipV="1">
              <a:off x="3087292" y="4990764"/>
              <a:ext cx="0" cy="369645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箭头连接符 306"/>
            <p:cNvCxnSpPr/>
            <p:nvPr/>
          </p:nvCxnSpPr>
          <p:spPr>
            <a:xfrm flipV="1">
              <a:off x="808469" y="4910788"/>
              <a:ext cx="0" cy="393928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组合 307"/>
          <p:cNvGrpSpPr/>
          <p:nvPr/>
        </p:nvGrpSpPr>
        <p:grpSpPr>
          <a:xfrm>
            <a:off x="1768622" y="3986874"/>
            <a:ext cx="2536000" cy="1001421"/>
            <a:chOff x="808469" y="3715023"/>
            <a:chExt cx="2536000" cy="1001421"/>
          </a:xfrm>
        </p:grpSpPr>
        <p:cxnSp>
          <p:nvCxnSpPr>
            <p:cNvPr id="309" name="直接箭头连接符 308"/>
            <p:cNvCxnSpPr>
              <a:stCxn id="275" idx="0"/>
              <a:endCxn id="284" idx="2"/>
            </p:cNvCxnSpPr>
            <p:nvPr/>
          </p:nvCxnSpPr>
          <p:spPr>
            <a:xfrm flipV="1">
              <a:off x="1801408" y="3798815"/>
              <a:ext cx="0" cy="917629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箭头连接符 309"/>
            <p:cNvCxnSpPr>
              <a:stCxn id="273" idx="0"/>
              <a:endCxn id="286" idx="2"/>
            </p:cNvCxnSpPr>
            <p:nvPr/>
          </p:nvCxnSpPr>
          <p:spPr>
            <a:xfrm flipV="1">
              <a:off x="2058585" y="3798815"/>
              <a:ext cx="0" cy="917629"/>
            </a:xfrm>
            <a:prstGeom prst="straightConnector1">
              <a:avLst/>
            </a:prstGeom>
            <a:ln w="254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310"/>
            <p:cNvCxnSpPr>
              <a:stCxn id="277" idx="0"/>
              <a:endCxn id="285" idx="2"/>
            </p:cNvCxnSpPr>
            <p:nvPr/>
          </p:nvCxnSpPr>
          <p:spPr>
            <a:xfrm flipV="1">
              <a:off x="2315761" y="3798815"/>
              <a:ext cx="0" cy="917629"/>
            </a:xfrm>
            <a:prstGeom prst="straightConnector1">
              <a:avLst/>
            </a:prstGeom>
            <a:ln w="254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278" idx="0"/>
              <a:endCxn id="283" idx="2"/>
            </p:cNvCxnSpPr>
            <p:nvPr/>
          </p:nvCxnSpPr>
          <p:spPr>
            <a:xfrm flipV="1">
              <a:off x="2572939" y="3798815"/>
              <a:ext cx="0" cy="917629"/>
            </a:xfrm>
            <a:prstGeom prst="straightConnector1">
              <a:avLst/>
            </a:prstGeom>
            <a:ln w="2540">
              <a:solidFill>
                <a:schemeClr val="accent3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箭头连接符 312"/>
            <p:cNvCxnSpPr>
              <a:stCxn id="279" idx="0"/>
              <a:endCxn id="287" idx="2"/>
            </p:cNvCxnSpPr>
            <p:nvPr/>
          </p:nvCxnSpPr>
          <p:spPr>
            <a:xfrm flipV="1">
              <a:off x="2830116" y="3798815"/>
              <a:ext cx="0" cy="917629"/>
            </a:xfrm>
            <a:prstGeom prst="straightConnector1">
              <a:avLst/>
            </a:prstGeom>
            <a:ln w="254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箭头连接符 313"/>
            <p:cNvCxnSpPr>
              <a:stCxn id="276" idx="0"/>
              <a:endCxn id="289" idx="2"/>
            </p:cNvCxnSpPr>
            <p:nvPr/>
          </p:nvCxnSpPr>
          <p:spPr>
            <a:xfrm flipV="1">
              <a:off x="3344469" y="3798815"/>
              <a:ext cx="0" cy="917629"/>
            </a:xfrm>
            <a:prstGeom prst="straightConnector1">
              <a:avLst/>
            </a:prstGeom>
            <a:ln w="254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箭头连接符 314"/>
            <p:cNvCxnSpPr>
              <a:stCxn id="274" idx="0"/>
              <a:endCxn id="288" idx="2"/>
            </p:cNvCxnSpPr>
            <p:nvPr/>
          </p:nvCxnSpPr>
          <p:spPr>
            <a:xfrm flipV="1">
              <a:off x="3087292" y="3798815"/>
              <a:ext cx="0" cy="917629"/>
            </a:xfrm>
            <a:prstGeom prst="straightConnector1">
              <a:avLst/>
            </a:prstGeom>
            <a:ln w="2540"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/>
            <p:cNvCxnSpPr/>
            <p:nvPr/>
          </p:nvCxnSpPr>
          <p:spPr>
            <a:xfrm flipH="1" flipV="1">
              <a:off x="808469" y="3715023"/>
              <a:ext cx="1" cy="949544"/>
            </a:xfrm>
            <a:prstGeom prst="straightConnector1">
              <a:avLst/>
            </a:prstGeom>
            <a:ln w="254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组合 316"/>
          <p:cNvGrpSpPr/>
          <p:nvPr/>
        </p:nvGrpSpPr>
        <p:grpSpPr>
          <a:xfrm>
            <a:off x="4894341" y="4905856"/>
            <a:ext cx="1285884" cy="276999"/>
            <a:chOff x="3140861" y="5072074"/>
            <a:chExt cx="1285884" cy="276999"/>
          </a:xfrm>
        </p:grpSpPr>
        <p:sp>
          <p:nvSpPr>
            <p:cNvPr id="318" name="TextBox 317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319" name="圆角矩形 318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320" name="组合 319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326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27" name="组合 326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28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29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321" name="组合 320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322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23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24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25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grpSp>
        <p:nvGrpSpPr>
          <p:cNvPr id="330" name="组合 329"/>
          <p:cNvGrpSpPr/>
          <p:nvPr/>
        </p:nvGrpSpPr>
        <p:grpSpPr>
          <a:xfrm>
            <a:off x="4894341" y="5561848"/>
            <a:ext cx="1285884" cy="276999"/>
            <a:chOff x="3140861" y="5072074"/>
            <a:chExt cx="1285884" cy="276999"/>
          </a:xfrm>
        </p:grpSpPr>
        <p:sp>
          <p:nvSpPr>
            <p:cNvPr id="331" name="TextBox 330"/>
            <p:cNvSpPr txBox="1"/>
            <p:nvPr/>
          </p:nvSpPr>
          <p:spPr>
            <a:xfrm>
              <a:off x="3657132" y="5072074"/>
              <a:ext cx="343364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1200" b="1" dirty="0" smtClean="0"/>
                <a:t>…</a:t>
              </a:r>
              <a:endParaRPr lang="zh-CN" altLang="en-US" sz="1200" b="1" dirty="0"/>
            </a:p>
          </p:txBody>
        </p:sp>
        <p:sp>
          <p:nvSpPr>
            <p:cNvPr id="332" name="圆角矩形 331"/>
            <p:cNvSpPr/>
            <p:nvPr/>
          </p:nvSpPr>
          <p:spPr>
            <a:xfrm>
              <a:off x="3140861" y="5103416"/>
              <a:ext cx="1285884" cy="214314"/>
            </a:xfrm>
            <a:prstGeom prst="roundRect">
              <a:avLst>
                <a:gd name="adj" fmla="val 23334"/>
              </a:avLst>
            </a:prstGeom>
            <a:noFill/>
            <a:ln w="127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3173908" y="5134973"/>
              <a:ext cx="540836" cy="151200"/>
              <a:chOff x="3173908" y="5134973"/>
              <a:chExt cx="540836" cy="151200"/>
            </a:xfrm>
          </p:grpSpPr>
          <p:sp>
            <p:nvSpPr>
              <p:cNvPr id="339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40" name="组合 339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41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42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334" name="组合 333"/>
            <p:cNvGrpSpPr/>
            <p:nvPr/>
          </p:nvGrpSpPr>
          <p:grpSpPr>
            <a:xfrm>
              <a:off x="3857620" y="5134973"/>
              <a:ext cx="540836" cy="151200"/>
              <a:chOff x="3173908" y="5134973"/>
              <a:chExt cx="540836" cy="151200"/>
            </a:xfrm>
          </p:grpSpPr>
          <p:sp>
            <p:nvSpPr>
              <p:cNvPr id="335" name="流程图: 联系 5"/>
              <p:cNvSpPr>
                <a:spLocks noChangeAspect="1"/>
              </p:cNvSpPr>
              <p:nvPr/>
            </p:nvSpPr>
            <p:spPr>
              <a:xfrm>
                <a:off x="3368529" y="5134973"/>
                <a:ext cx="151594" cy="151200"/>
              </a:xfrm>
              <a:prstGeom prst="flowChartConnector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grpSp>
            <p:nvGrpSpPr>
              <p:cNvPr id="336" name="组合 152"/>
              <p:cNvGrpSpPr/>
              <p:nvPr/>
            </p:nvGrpSpPr>
            <p:grpSpPr>
              <a:xfrm>
                <a:off x="3173908" y="5134973"/>
                <a:ext cx="540836" cy="151200"/>
                <a:chOff x="3173908" y="5134973"/>
                <a:chExt cx="540836" cy="151200"/>
              </a:xfrm>
            </p:grpSpPr>
            <p:sp>
              <p:nvSpPr>
                <p:cNvPr id="337" name="流程图: 联系 4"/>
                <p:cNvSpPr>
                  <a:spLocks noChangeAspect="1"/>
                </p:cNvSpPr>
                <p:nvPr/>
              </p:nvSpPr>
              <p:spPr>
                <a:xfrm>
                  <a:off x="3173908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38" name="流程图: 联系 5"/>
                <p:cNvSpPr>
                  <a:spLocks noChangeAspect="1"/>
                </p:cNvSpPr>
                <p:nvPr/>
              </p:nvSpPr>
              <p:spPr>
                <a:xfrm>
                  <a:off x="3563150" y="5134973"/>
                  <a:ext cx="151594" cy="151200"/>
                </a:xfrm>
                <a:prstGeom prst="flowChartConnector">
                  <a:avLst/>
                </a:prstGeom>
                <a:noFill/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1292365" y="2460223"/>
                <a:ext cx="3995454" cy="8163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dirty="0" smtClean="0">
                    <a:solidFill>
                      <a:srgbClr val="0000CC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output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000CC"/>
                    </a:solidFill>
                  </a:rPr>
                  <a:t>) = 30</a:t>
                </a:r>
                <a:r>
                  <a:rPr lang="en-US" altLang="zh-CN" b="1" baseline="30000" dirty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r>
                  <a:rPr lang="en-US" altLang="zh-CN" dirty="0" smtClean="0">
                    <a:solidFill>
                      <a:srgbClr val="0000CC"/>
                    </a:solidFill>
                  </a:rPr>
                  <a:t>, if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input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000CC"/>
                    </a:solidFill>
                  </a:rPr>
                  <a:t>) &gt;= 30</a:t>
                </a:r>
                <a:r>
                  <a:rPr lang="en-US" altLang="zh-CN" b="1" baseline="300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output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input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if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input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) &lt;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30</a:t>
                </a:r>
                <a:r>
                  <a:rPr lang="en-US" altLang="zh-CN" b="1" baseline="30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65" y="2460223"/>
                <a:ext cx="3995454" cy="8163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右箭头 170"/>
          <p:cNvSpPr/>
          <p:nvPr/>
        </p:nvSpPr>
        <p:spPr>
          <a:xfrm>
            <a:off x="5366048" y="2668426"/>
            <a:ext cx="530979" cy="38490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6158136" y="2537713"/>
            <a:ext cx="237626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pose estimation for testing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3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170" grpId="0" animBg="1"/>
      <p:bldP spid="171" grpId="0" animBg="1"/>
      <p:bldP spid="17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</a:p>
          <a:p>
            <a:pPr lvl="1"/>
            <a:r>
              <a:rPr lang="en-US" altLang="zh-CN" dirty="0" smtClean="0"/>
              <a:t>Medium goals restrict the model, thus alleviate </a:t>
            </a:r>
            <a:r>
              <a:rPr lang="en-US" altLang="zh-CN" dirty="0" err="1" smtClean="0"/>
              <a:t>overfitting</a:t>
            </a:r>
            <a:r>
              <a:rPr lang="en-US" altLang="zh-CN" dirty="0" smtClean="0"/>
              <a:t> </a:t>
            </a:r>
          </a:p>
          <a:p>
            <a:pPr lvl="2"/>
            <a:r>
              <a:rPr lang="en-US" altLang="zh-CN" dirty="0" smtClean="0"/>
              <a:t>Multi-view database provides the medium goals</a:t>
            </a:r>
          </a:p>
          <a:p>
            <a:pPr lvl="1"/>
            <a:r>
              <a:rPr lang="en-US" altLang="zh-CN" dirty="0" smtClean="0"/>
              <a:t>Otherwise, too many feasible solutions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55388" y="3962400"/>
            <a:ext cx="4154487" cy="21477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3"/>
          <p:cNvSpPr/>
          <p:nvPr/>
        </p:nvSpPr>
        <p:spPr>
          <a:xfrm>
            <a:off x="2855388" y="4767417"/>
            <a:ext cx="4104456" cy="952385"/>
          </a:xfrm>
          <a:custGeom>
            <a:avLst/>
            <a:gdLst>
              <a:gd name="connsiteX0" fmla="*/ 0 w 5611291"/>
              <a:gd name="connsiteY0" fmla="*/ 0 h 234762"/>
              <a:gd name="connsiteX1" fmla="*/ 5611291 w 5611291"/>
              <a:gd name="connsiteY1" fmla="*/ 0 h 234762"/>
              <a:gd name="connsiteX2" fmla="*/ 5611291 w 5611291"/>
              <a:gd name="connsiteY2" fmla="*/ 234762 h 234762"/>
              <a:gd name="connsiteX3" fmla="*/ 0 w 5611291"/>
              <a:gd name="connsiteY3" fmla="*/ 234762 h 234762"/>
              <a:gd name="connsiteX4" fmla="*/ 0 w 5611291"/>
              <a:gd name="connsiteY4" fmla="*/ 0 h 234762"/>
              <a:gd name="connsiteX0" fmla="*/ 0 w 5611291"/>
              <a:gd name="connsiteY0" fmla="*/ 2902 h 237664"/>
              <a:gd name="connsiteX1" fmla="*/ 1402011 w 5611291"/>
              <a:gd name="connsiteY1" fmla="*/ 0 h 237664"/>
              <a:gd name="connsiteX2" fmla="*/ 5611291 w 5611291"/>
              <a:gd name="connsiteY2" fmla="*/ 2902 h 237664"/>
              <a:gd name="connsiteX3" fmla="*/ 5611291 w 5611291"/>
              <a:gd name="connsiteY3" fmla="*/ 237664 h 237664"/>
              <a:gd name="connsiteX4" fmla="*/ 0 w 5611291"/>
              <a:gd name="connsiteY4" fmla="*/ 237664 h 237664"/>
              <a:gd name="connsiteX5" fmla="*/ 0 w 5611291"/>
              <a:gd name="connsiteY5" fmla="*/ 2902 h 237664"/>
              <a:gd name="connsiteX0" fmla="*/ 0 w 5611291"/>
              <a:gd name="connsiteY0" fmla="*/ 2902 h 237664"/>
              <a:gd name="connsiteX1" fmla="*/ 1402011 w 5611291"/>
              <a:gd name="connsiteY1" fmla="*/ 0 h 237664"/>
              <a:gd name="connsiteX2" fmla="*/ 5611291 w 5611291"/>
              <a:gd name="connsiteY2" fmla="*/ 2902 h 237664"/>
              <a:gd name="connsiteX3" fmla="*/ 5611291 w 5611291"/>
              <a:gd name="connsiteY3" fmla="*/ 237664 h 237664"/>
              <a:gd name="connsiteX4" fmla="*/ 1395662 w 5611291"/>
              <a:gd name="connsiteY4" fmla="*/ 233931 h 237664"/>
              <a:gd name="connsiteX5" fmla="*/ 0 w 5611291"/>
              <a:gd name="connsiteY5" fmla="*/ 237664 h 237664"/>
              <a:gd name="connsiteX6" fmla="*/ 0 w 5611291"/>
              <a:gd name="connsiteY6" fmla="*/ 2902 h 237664"/>
              <a:gd name="connsiteX0" fmla="*/ 0 w 5611291"/>
              <a:gd name="connsiteY0" fmla="*/ 10271 h 245033"/>
              <a:gd name="connsiteX1" fmla="*/ 1402011 w 5611291"/>
              <a:gd name="connsiteY1" fmla="*/ 7369 h 245033"/>
              <a:gd name="connsiteX2" fmla="*/ 2786312 w 5611291"/>
              <a:gd name="connsiteY2" fmla="*/ 0 h 245033"/>
              <a:gd name="connsiteX3" fmla="*/ 5611291 w 5611291"/>
              <a:gd name="connsiteY3" fmla="*/ 10271 h 245033"/>
              <a:gd name="connsiteX4" fmla="*/ 5611291 w 5611291"/>
              <a:gd name="connsiteY4" fmla="*/ 245033 h 245033"/>
              <a:gd name="connsiteX5" fmla="*/ 1395662 w 5611291"/>
              <a:gd name="connsiteY5" fmla="*/ 241300 h 245033"/>
              <a:gd name="connsiteX6" fmla="*/ 0 w 5611291"/>
              <a:gd name="connsiteY6" fmla="*/ 245033 h 245033"/>
              <a:gd name="connsiteX7" fmla="*/ 0 w 5611291"/>
              <a:gd name="connsiteY7" fmla="*/ 10271 h 245033"/>
              <a:gd name="connsiteX0" fmla="*/ 0 w 5611291"/>
              <a:gd name="connsiteY0" fmla="*/ 10271 h 245033"/>
              <a:gd name="connsiteX1" fmla="*/ 1402011 w 5611291"/>
              <a:gd name="connsiteY1" fmla="*/ 7369 h 245033"/>
              <a:gd name="connsiteX2" fmla="*/ 2786312 w 5611291"/>
              <a:gd name="connsiteY2" fmla="*/ 0 h 245033"/>
              <a:gd name="connsiteX3" fmla="*/ 5611291 w 5611291"/>
              <a:gd name="connsiteY3" fmla="*/ 10271 h 245033"/>
              <a:gd name="connsiteX4" fmla="*/ 5611291 w 5611291"/>
              <a:gd name="connsiteY4" fmla="*/ 245033 h 245033"/>
              <a:gd name="connsiteX5" fmla="*/ 2792662 w 5611291"/>
              <a:gd name="connsiteY5" fmla="*/ 241301 h 245033"/>
              <a:gd name="connsiteX6" fmla="*/ 1395662 w 5611291"/>
              <a:gd name="connsiteY6" fmla="*/ 241300 h 245033"/>
              <a:gd name="connsiteX7" fmla="*/ 0 w 5611291"/>
              <a:gd name="connsiteY7" fmla="*/ 245033 h 245033"/>
              <a:gd name="connsiteX8" fmla="*/ 0 w 5611291"/>
              <a:gd name="connsiteY8" fmla="*/ 10271 h 245033"/>
              <a:gd name="connsiteX0" fmla="*/ 0 w 5611291"/>
              <a:gd name="connsiteY0" fmla="*/ 16620 h 251382"/>
              <a:gd name="connsiteX1" fmla="*/ 1402011 w 5611291"/>
              <a:gd name="connsiteY1" fmla="*/ 13718 h 251382"/>
              <a:gd name="connsiteX2" fmla="*/ 2786312 w 5611291"/>
              <a:gd name="connsiteY2" fmla="*/ 6349 h 251382"/>
              <a:gd name="connsiteX3" fmla="*/ 3865812 w 5611291"/>
              <a:gd name="connsiteY3" fmla="*/ 0 h 251382"/>
              <a:gd name="connsiteX4" fmla="*/ 5611291 w 5611291"/>
              <a:gd name="connsiteY4" fmla="*/ 16620 h 251382"/>
              <a:gd name="connsiteX5" fmla="*/ 5611291 w 5611291"/>
              <a:gd name="connsiteY5" fmla="*/ 251382 h 251382"/>
              <a:gd name="connsiteX6" fmla="*/ 2792662 w 5611291"/>
              <a:gd name="connsiteY6" fmla="*/ 247650 h 251382"/>
              <a:gd name="connsiteX7" fmla="*/ 1395662 w 5611291"/>
              <a:gd name="connsiteY7" fmla="*/ 247649 h 251382"/>
              <a:gd name="connsiteX8" fmla="*/ 0 w 5611291"/>
              <a:gd name="connsiteY8" fmla="*/ 251382 h 251382"/>
              <a:gd name="connsiteX9" fmla="*/ 0 w 5611291"/>
              <a:gd name="connsiteY9" fmla="*/ 16620 h 251382"/>
              <a:gd name="connsiteX0" fmla="*/ 0 w 5611291"/>
              <a:gd name="connsiteY0" fmla="*/ 16620 h 251382"/>
              <a:gd name="connsiteX1" fmla="*/ 1402011 w 5611291"/>
              <a:gd name="connsiteY1" fmla="*/ 13718 h 251382"/>
              <a:gd name="connsiteX2" fmla="*/ 2786312 w 5611291"/>
              <a:gd name="connsiteY2" fmla="*/ 6349 h 251382"/>
              <a:gd name="connsiteX3" fmla="*/ 3865812 w 5611291"/>
              <a:gd name="connsiteY3" fmla="*/ 0 h 251382"/>
              <a:gd name="connsiteX4" fmla="*/ 5611291 w 5611291"/>
              <a:gd name="connsiteY4" fmla="*/ 16620 h 251382"/>
              <a:gd name="connsiteX5" fmla="*/ 5611291 w 5611291"/>
              <a:gd name="connsiteY5" fmla="*/ 251382 h 251382"/>
              <a:gd name="connsiteX6" fmla="*/ 3865812 w 5611291"/>
              <a:gd name="connsiteY6" fmla="*/ 247650 h 251382"/>
              <a:gd name="connsiteX7" fmla="*/ 2792662 w 5611291"/>
              <a:gd name="connsiteY7" fmla="*/ 247650 h 251382"/>
              <a:gd name="connsiteX8" fmla="*/ 1395662 w 5611291"/>
              <a:gd name="connsiteY8" fmla="*/ 247649 h 251382"/>
              <a:gd name="connsiteX9" fmla="*/ 0 w 5611291"/>
              <a:gd name="connsiteY9" fmla="*/ 251382 h 251382"/>
              <a:gd name="connsiteX10" fmla="*/ 0 w 5611291"/>
              <a:gd name="connsiteY10" fmla="*/ 16620 h 251382"/>
              <a:gd name="connsiteX0" fmla="*/ 0 w 5611291"/>
              <a:gd name="connsiteY0" fmla="*/ 244202 h 478964"/>
              <a:gd name="connsiteX1" fmla="*/ 1395661 w 5611291"/>
              <a:gd name="connsiteY1" fmla="*/ 0 h 478964"/>
              <a:gd name="connsiteX2" fmla="*/ 2786312 w 5611291"/>
              <a:gd name="connsiteY2" fmla="*/ 233931 h 478964"/>
              <a:gd name="connsiteX3" fmla="*/ 3865812 w 5611291"/>
              <a:gd name="connsiteY3" fmla="*/ 227582 h 478964"/>
              <a:gd name="connsiteX4" fmla="*/ 5611291 w 5611291"/>
              <a:gd name="connsiteY4" fmla="*/ 244202 h 478964"/>
              <a:gd name="connsiteX5" fmla="*/ 5611291 w 5611291"/>
              <a:gd name="connsiteY5" fmla="*/ 478964 h 478964"/>
              <a:gd name="connsiteX6" fmla="*/ 3865812 w 5611291"/>
              <a:gd name="connsiteY6" fmla="*/ 475232 h 478964"/>
              <a:gd name="connsiteX7" fmla="*/ 2792662 w 5611291"/>
              <a:gd name="connsiteY7" fmla="*/ 475232 h 478964"/>
              <a:gd name="connsiteX8" fmla="*/ 1395662 w 5611291"/>
              <a:gd name="connsiteY8" fmla="*/ 475231 h 478964"/>
              <a:gd name="connsiteX9" fmla="*/ 0 w 5611291"/>
              <a:gd name="connsiteY9" fmla="*/ 478964 h 478964"/>
              <a:gd name="connsiteX10" fmla="*/ 0 w 5611291"/>
              <a:gd name="connsiteY10" fmla="*/ 244202 h 478964"/>
              <a:gd name="connsiteX0" fmla="*/ 0 w 5611291"/>
              <a:gd name="connsiteY0" fmla="*/ 244202 h 478964"/>
              <a:gd name="connsiteX1" fmla="*/ 1395661 w 5611291"/>
              <a:gd name="connsiteY1" fmla="*/ 0 h 478964"/>
              <a:gd name="connsiteX2" fmla="*/ 2786312 w 5611291"/>
              <a:gd name="connsiteY2" fmla="*/ 233931 h 478964"/>
              <a:gd name="connsiteX3" fmla="*/ 3865812 w 5611291"/>
              <a:gd name="connsiteY3" fmla="*/ 227582 h 478964"/>
              <a:gd name="connsiteX4" fmla="*/ 5611291 w 5611291"/>
              <a:gd name="connsiteY4" fmla="*/ 244202 h 478964"/>
              <a:gd name="connsiteX5" fmla="*/ 5611291 w 5611291"/>
              <a:gd name="connsiteY5" fmla="*/ 478964 h 478964"/>
              <a:gd name="connsiteX6" fmla="*/ 3865812 w 5611291"/>
              <a:gd name="connsiteY6" fmla="*/ 475232 h 478964"/>
              <a:gd name="connsiteX7" fmla="*/ 2792662 w 5611291"/>
              <a:gd name="connsiteY7" fmla="*/ 475232 h 478964"/>
              <a:gd name="connsiteX8" fmla="*/ 1408362 w 5611291"/>
              <a:gd name="connsiteY8" fmla="*/ 227581 h 478964"/>
              <a:gd name="connsiteX9" fmla="*/ 0 w 5611291"/>
              <a:gd name="connsiteY9" fmla="*/ 478964 h 478964"/>
              <a:gd name="connsiteX10" fmla="*/ 0 w 5611291"/>
              <a:gd name="connsiteY10" fmla="*/ 244202 h 478964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786312 w 5611291"/>
              <a:gd name="connsiteY2" fmla="*/ 233931 h 741932"/>
              <a:gd name="connsiteX3" fmla="*/ 3865812 w 5611291"/>
              <a:gd name="connsiteY3" fmla="*/ 2275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865812 w 5611291"/>
              <a:gd name="connsiteY6" fmla="*/ 475232 h 741932"/>
              <a:gd name="connsiteX7" fmla="*/ 2799012 w 5611291"/>
              <a:gd name="connsiteY7" fmla="*/ 741932 h 741932"/>
              <a:gd name="connsiteX8" fmla="*/ 140836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811712 w 5611291"/>
              <a:gd name="connsiteY2" fmla="*/ 519681 h 741932"/>
              <a:gd name="connsiteX3" fmla="*/ 3865812 w 5611291"/>
              <a:gd name="connsiteY3" fmla="*/ 2275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865812 w 5611291"/>
              <a:gd name="connsiteY6" fmla="*/ 475232 h 741932"/>
              <a:gd name="connsiteX7" fmla="*/ 2799012 w 5611291"/>
              <a:gd name="connsiteY7" fmla="*/ 741932 h 741932"/>
              <a:gd name="connsiteX8" fmla="*/ 140836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811712 w 5611291"/>
              <a:gd name="connsiteY2" fmla="*/ 519681 h 741932"/>
              <a:gd name="connsiteX3" fmla="*/ 3878512 w 5611291"/>
              <a:gd name="connsiteY3" fmla="*/ 497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865812 w 5611291"/>
              <a:gd name="connsiteY6" fmla="*/ 475232 h 741932"/>
              <a:gd name="connsiteX7" fmla="*/ 2799012 w 5611291"/>
              <a:gd name="connsiteY7" fmla="*/ 741932 h 741932"/>
              <a:gd name="connsiteX8" fmla="*/ 140836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811712 w 5611291"/>
              <a:gd name="connsiteY2" fmla="*/ 519681 h 741932"/>
              <a:gd name="connsiteX3" fmla="*/ 3878512 w 5611291"/>
              <a:gd name="connsiteY3" fmla="*/ 497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910262 w 5611291"/>
              <a:gd name="connsiteY6" fmla="*/ 265682 h 741932"/>
              <a:gd name="connsiteX7" fmla="*/ 2799012 w 5611291"/>
              <a:gd name="connsiteY7" fmla="*/ 741932 h 741932"/>
              <a:gd name="connsiteX8" fmla="*/ 140836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811712 w 5611291"/>
              <a:gd name="connsiteY2" fmla="*/ 519681 h 741932"/>
              <a:gd name="connsiteX3" fmla="*/ 3878512 w 5611291"/>
              <a:gd name="connsiteY3" fmla="*/ 497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910262 w 5611291"/>
              <a:gd name="connsiteY6" fmla="*/ 265682 h 741932"/>
              <a:gd name="connsiteX7" fmla="*/ 2799012 w 5611291"/>
              <a:gd name="connsiteY7" fmla="*/ 741932 h 741932"/>
              <a:gd name="connsiteX8" fmla="*/ 138931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44202 h 741932"/>
              <a:gd name="connsiteX1" fmla="*/ 1395661 w 5611291"/>
              <a:gd name="connsiteY1" fmla="*/ 0 h 741932"/>
              <a:gd name="connsiteX2" fmla="*/ 2792662 w 5611291"/>
              <a:gd name="connsiteY2" fmla="*/ 506981 h 741932"/>
              <a:gd name="connsiteX3" fmla="*/ 3878512 w 5611291"/>
              <a:gd name="connsiteY3" fmla="*/ 49782 h 741932"/>
              <a:gd name="connsiteX4" fmla="*/ 5611291 w 5611291"/>
              <a:gd name="connsiteY4" fmla="*/ 244202 h 741932"/>
              <a:gd name="connsiteX5" fmla="*/ 5611291 w 5611291"/>
              <a:gd name="connsiteY5" fmla="*/ 478964 h 741932"/>
              <a:gd name="connsiteX6" fmla="*/ 3910262 w 5611291"/>
              <a:gd name="connsiteY6" fmla="*/ 265682 h 741932"/>
              <a:gd name="connsiteX7" fmla="*/ 2799012 w 5611291"/>
              <a:gd name="connsiteY7" fmla="*/ 741932 h 741932"/>
              <a:gd name="connsiteX8" fmla="*/ 1389312 w 5611291"/>
              <a:gd name="connsiteY8" fmla="*/ 227581 h 741932"/>
              <a:gd name="connsiteX9" fmla="*/ 0 w 5611291"/>
              <a:gd name="connsiteY9" fmla="*/ 478964 h 741932"/>
              <a:gd name="connsiteX10" fmla="*/ 0 w 5611291"/>
              <a:gd name="connsiteY10" fmla="*/ 244202 h 741932"/>
              <a:gd name="connsiteX0" fmla="*/ 0 w 5611291"/>
              <a:gd name="connsiteY0" fmla="*/ 250189 h 747919"/>
              <a:gd name="connsiteX1" fmla="*/ 1395661 w 5611291"/>
              <a:gd name="connsiteY1" fmla="*/ 5987 h 747919"/>
              <a:gd name="connsiteX2" fmla="*/ 2792662 w 5611291"/>
              <a:gd name="connsiteY2" fmla="*/ 512968 h 747919"/>
              <a:gd name="connsiteX3" fmla="*/ 3878512 w 5611291"/>
              <a:gd name="connsiteY3" fmla="*/ 55769 h 747919"/>
              <a:gd name="connsiteX4" fmla="*/ 5611291 w 5611291"/>
              <a:gd name="connsiteY4" fmla="*/ 250189 h 747919"/>
              <a:gd name="connsiteX5" fmla="*/ 5611291 w 5611291"/>
              <a:gd name="connsiteY5" fmla="*/ 484951 h 747919"/>
              <a:gd name="connsiteX6" fmla="*/ 3910262 w 5611291"/>
              <a:gd name="connsiteY6" fmla="*/ 271669 h 747919"/>
              <a:gd name="connsiteX7" fmla="*/ 2799012 w 5611291"/>
              <a:gd name="connsiteY7" fmla="*/ 747919 h 747919"/>
              <a:gd name="connsiteX8" fmla="*/ 1389312 w 5611291"/>
              <a:gd name="connsiteY8" fmla="*/ 233568 h 747919"/>
              <a:gd name="connsiteX9" fmla="*/ 0 w 5611291"/>
              <a:gd name="connsiteY9" fmla="*/ 484951 h 747919"/>
              <a:gd name="connsiteX10" fmla="*/ 0 w 5611291"/>
              <a:gd name="connsiteY10" fmla="*/ 250189 h 747919"/>
              <a:gd name="connsiteX0" fmla="*/ 0 w 5611291"/>
              <a:gd name="connsiteY0" fmla="*/ 250189 h 747919"/>
              <a:gd name="connsiteX1" fmla="*/ 1395661 w 5611291"/>
              <a:gd name="connsiteY1" fmla="*/ 5987 h 747919"/>
              <a:gd name="connsiteX2" fmla="*/ 2792662 w 5611291"/>
              <a:gd name="connsiteY2" fmla="*/ 512968 h 747919"/>
              <a:gd name="connsiteX3" fmla="*/ 3878512 w 5611291"/>
              <a:gd name="connsiteY3" fmla="*/ 55769 h 747919"/>
              <a:gd name="connsiteX4" fmla="*/ 5611291 w 5611291"/>
              <a:gd name="connsiteY4" fmla="*/ 250189 h 747919"/>
              <a:gd name="connsiteX5" fmla="*/ 5611291 w 5611291"/>
              <a:gd name="connsiteY5" fmla="*/ 484951 h 747919"/>
              <a:gd name="connsiteX6" fmla="*/ 3910262 w 5611291"/>
              <a:gd name="connsiteY6" fmla="*/ 271669 h 747919"/>
              <a:gd name="connsiteX7" fmla="*/ 2799012 w 5611291"/>
              <a:gd name="connsiteY7" fmla="*/ 747919 h 747919"/>
              <a:gd name="connsiteX8" fmla="*/ 1389312 w 5611291"/>
              <a:gd name="connsiteY8" fmla="*/ 233568 h 747919"/>
              <a:gd name="connsiteX9" fmla="*/ 0 w 5611291"/>
              <a:gd name="connsiteY9" fmla="*/ 484951 h 747919"/>
              <a:gd name="connsiteX10" fmla="*/ 0 w 5611291"/>
              <a:gd name="connsiteY10" fmla="*/ 250189 h 747919"/>
              <a:gd name="connsiteX0" fmla="*/ 0 w 5611291"/>
              <a:gd name="connsiteY0" fmla="*/ 250189 h 747919"/>
              <a:gd name="connsiteX1" fmla="*/ 1395661 w 5611291"/>
              <a:gd name="connsiteY1" fmla="*/ 5987 h 747919"/>
              <a:gd name="connsiteX2" fmla="*/ 2792662 w 5611291"/>
              <a:gd name="connsiteY2" fmla="*/ 512968 h 747919"/>
              <a:gd name="connsiteX3" fmla="*/ 3878512 w 5611291"/>
              <a:gd name="connsiteY3" fmla="*/ 55769 h 747919"/>
              <a:gd name="connsiteX4" fmla="*/ 5611291 w 5611291"/>
              <a:gd name="connsiteY4" fmla="*/ 250189 h 747919"/>
              <a:gd name="connsiteX5" fmla="*/ 5611291 w 5611291"/>
              <a:gd name="connsiteY5" fmla="*/ 484951 h 747919"/>
              <a:gd name="connsiteX6" fmla="*/ 3910262 w 5611291"/>
              <a:gd name="connsiteY6" fmla="*/ 271669 h 747919"/>
              <a:gd name="connsiteX7" fmla="*/ 2799012 w 5611291"/>
              <a:gd name="connsiteY7" fmla="*/ 747919 h 747919"/>
              <a:gd name="connsiteX8" fmla="*/ 1389312 w 5611291"/>
              <a:gd name="connsiteY8" fmla="*/ 233568 h 747919"/>
              <a:gd name="connsiteX9" fmla="*/ 0 w 5611291"/>
              <a:gd name="connsiteY9" fmla="*/ 484951 h 747919"/>
              <a:gd name="connsiteX10" fmla="*/ 0 w 5611291"/>
              <a:gd name="connsiteY10" fmla="*/ 250189 h 747919"/>
              <a:gd name="connsiteX0" fmla="*/ 0 w 5611291"/>
              <a:gd name="connsiteY0" fmla="*/ 250189 h 747987"/>
              <a:gd name="connsiteX1" fmla="*/ 1395661 w 5611291"/>
              <a:gd name="connsiteY1" fmla="*/ 5987 h 747987"/>
              <a:gd name="connsiteX2" fmla="*/ 2792662 w 5611291"/>
              <a:gd name="connsiteY2" fmla="*/ 512968 h 747987"/>
              <a:gd name="connsiteX3" fmla="*/ 3878512 w 5611291"/>
              <a:gd name="connsiteY3" fmla="*/ 55769 h 747987"/>
              <a:gd name="connsiteX4" fmla="*/ 5611291 w 5611291"/>
              <a:gd name="connsiteY4" fmla="*/ 250189 h 747987"/>
              <a:gd name="connsiteX5" fmla="*/ 5611291 w 5611291"/>
              <a:gd name="connsiteY5" fmla="*/ 484951 h 747987"/>
              <a:gd name="connsiteX6" fmla="*/ 3910262 w 5611291"/>
              <a:gd name="connsiteY6" fmla="*/ 271669 h 747987"/>
              <a:gd name="connsiteX7" fmla="*/ 2799012 w 5611291"/>
              <a:gd name="connsiteY7" fmla="*/ 747919 h 747987"/>
              <a:gd name="connsiteX8" fmla="*/ 1389312 w 5611291"/>
              <a:gd name="connsiteY8" fmla="*/ 233568 h 747987"/>
              <a:gd name="connsiteX9" fmla="*/ 0 w 5611291"/>
              <a:gd name="connsiteY9" fmla="*/ 484951 h 747987"/>
              <a:gd name="connsiteX10" fmla="*/ 0 w 5611291"/>
              <a:gd name="connsiteY10" fmla="*/ 250189 h 747987"/>
              <a:gd name="connsiteX0" fmla="*/ 0 w 5611291"/>
              <a:gd name="connsiteY0" fmla="*/ 250189 h 747987"/>
              <a:gd name="connsiteX1" fmla="*/ 1395661 w 5611291"/>
              <a:gd name="connsiteY1" fmla="*/ 5987 h 747987"/>
              <a:gd name="connsiteX2" fmla="*/ 2792662 w 5611291"/>
              <a:gd name="connsiteY2" fmla="*/ 512968 h 747987"/>
              <a:gd name="connsiteX3" fmla="*/ 3878512 w 5611291"/>
              <a:gd name="connsiteY3" fmla="*/ 55769 h 747987"/>
              <a:gd name="connsiteX4" fmla="*/ 5611291 w 5611291"/>
              <a:gd name="connsiteY4" fmla="*/ 250189 h 747987"/>
              <a:gd name="connsiteX5" fmla="*/ 5611291 w 5611291"/>
              <a:gd name="connsiteY5" fmla="*/ 484951 h 747987"/>
              <a:gd name="connsiteX6" fmla="*/ 3910262 w 5611291"/>
              <a:gd name="connsiteY6" fmla="*/ 271669 h 747987"/>
              <a:gd name="connsiteX7" fmla="*/ 2799012 w 5611291"/>
              <a:gd name="connsiteY7" fmla="*/ 747919 h 747987"/>
              <a:gd name="connsiteX8" fmla="*/ 1389312 w 5611291"/>
              <a:gd name="connsiteY8" fmla="*/ 233568 h 747987"/>
              <a:gd name="connsiteX9" fmla="*/ 0 w 5611291"/>
              <a:gd name="connsiteY9" fmla="*/ 484951 h 747987"/>
              <a:gd name="connsiteX10" fmla="*/ 0 w 5611291"/>
              <a:gd name="connsiteY10" fmla="*/ 250189 h 747987"/>
              <a:gd name="connsiteX0" fmla="*/ 0 w 5611291"/>
              <a:gd name="connsiteY0" fmla="*/ 250189 h 747987"/>
              <a:gd name="connsiteX1" fmla="*/ 1395661 w 5611291"/>
              <a:gd name="connsiteY1" fmla="*/ 5987 h 747987"/>
              <a:gd name="connsiteX2" fmla="*/ 2792662 w 5611291"/>
              <a:gd name="connsiteY2" fmla="*/ 512968 h 747987"/>
              <a:gd name="connsiteX3" fmla="*/ 3878512 w 5611291"/>
              <a:gd name="connsiteY3" fmla="*/ 55769 h 747987"/>
              <a:gd name="connsiteX4" fmla="*/ 5611291 w 5611291"/>
              <a:gd name="connsiteY4" fmla="*/ 250189 h 747987"/>
              <a:gd name="connsiteX5" fmla="*/ 5611291 w 5611291"/>
              <a:gd name="connsiteY5" fmla="*/ 484951 h 747987"/>
              <a:gd name="connsiteX6" fmla="*/ 3910262 w 5611291"/>
              <a:gd name="connsiteY6" fmla="*/ 271669 h 747987"/>
              <a:gd name="connsiteX7" fmla="*/ 2799012 w 5611291"/>
              <a:gd name="connsiteY7" fmla="*/ 747919 h 747987"/>
              <a:gd name="connsiteX8" fmla="*/ 1389312 w 5611291"/>
              <a:gd name="connsiteY8" fmla="*/ 233568 h 747987"/>
              <a:gd name="connsiteX9" fmla="*/ 0 w 5611291"/>
              <a:gd name="connsiteY9" fmla="*/ 484951 h 747987"/>
              <a:gd name="connsiteX10" fmla="*/ 0 w 5611291"/>
              <a:gd name="connsiteY10" fmla="*/ 250189 h 747987"/>
              <a:gd name="connsiteX0" fmla="*/ 0 w 5611291"/>
              <a:gd name="connsiteY0" fmla="*/ 250189 h 747987"/>
              <a:gd name="connsiteX1" fmla="*/ 1395661 w 5611291"/>
              <a:gd name="connsiteY1" fmla="*/ 5987 h 747987"/>
              <a:gd name="connsiteX2" fmla="*/ 2792662 w 5611291"/>
              <a:gd name="connsiteY2" fmla="*/ 512968 h 747987"/>
              <a:gd name="connsiteX3" fmla="*/ 3878512 w 5611291"/>
              <a:gd name="connsiteY3" fmla="*/ 55769 h 747987"/>
              <a:gd name="connsiteX4" fmla="*/ 5611291 w 5611291"/>
              <a:gd name="connsiteY4" fmla="*/ 250189 h 747987"/>
              <a:gd name="connsiteX5" fmla="*/ 5611291 w 5611291"/>
              <a:gd name="connsiteY5" fmla="*/ 484951 h 747987"/>
              <a:gd name="connsiteX6" fmla="*/ 3910262 w 5611291"/>
              <a:gd name="connsiteY6" fmla="*/ 271669 h 747987"/>
              <a:gd name="connsiteX7" fmla="*/ 2799012 w 5611291"/>
              <a:gd name="connsiteY7" fmla="*/ 747919 h 747987"/>
              <a:gd name="connsiteX8" fmla="*/ 1389312 w 5611291"/>
              <a:gd name="connsiteY8" fmla="*/ 233568 h 747987"/>
              <a:gd name="connsiteX9" fmla="*/ 0 w 5611291"/>
              <a:gd name="connsiteY9" fmla="*/ 484951 h 747987"/>
              <a:gd name="connsiteX10" fmla="*/ 0 w 5611291"/>
              <a:gd name="connsiteY10" fmla="*/ 250189 h 747987"/>
              <a:gd name="connsiteX0" fmla="*/ 0 w 5611291"/>
              <a:gd name="connsiteY0" fmla="*/ 250189 h 747987"/>
              <a:gd name="connsiteX1" fmla="*/ 1395661 w 5611291"/>
              <a:gd name="connsiteY1" fmla="*/ 5987 h 747987"/>
              <a:gd name="connsiteX2" fmla="*/ 2792662 w 5611291"/>
              <a:gd name="connsiteY2" fmla="*/ 512968 h 747987"/>
              <a:gd name="connsiteX3" fmla="*/ 3878512 w 5611291"/>
              <a:gd name="connsiteY3" fmla="*/ 55769 h 747987"/>
              <a:gd name="connsiteX4" fmla="*/ 5611291 w 5611291"/>
              <a:gd name="connsiteY4" fmla="*/ 250189 h 747987"/>
              <a:gd name="connsiteX5" fmla="*/ 5611291 w 5611291"/>
              <a:gd name="connsiteY5" fmla="*/ 484951 h 747987"/>
              <a:gd name="connsiteX6" fmla="*/ 3910262 w 5611291"/>
              <a:gd name="connsiteY6" fmla="*/ 271669 h 747987"/>
              <a:gd name="connsiteX7" fmla="*/ 2799012 w 5611291"/>
              <a:gd name="connsiteY7" fmla="*/ 747919 h 747987"/>
              <a:gd name="connsiteX8" fmla="*/ 1389312 w 5611291"/>
              <a:gd name="connsiteY8" fmla="*/ 233568 h 747987"/>
              <a:gd name="connsiteX9" fmla="*/ 0 w 5611291"/>
              <a:gd name="connsiteY9" fmla="*/ 484951 h 747987"/>
              <a:gd name="connsiteX10" fmla="*/ 0 w 5611291"/>
              <a:gd name="connsiteY10" fmla="*/ 250189 h 747987"/>
              <a:gd name="connsiteX0" fmla="*/ 0 w 5611291"/>
              <a:gd name="connsiteY0" fmla="*/ 250189 h 752241"/>
              <a:gd name="connsiteX1" fmla="*/ 1395661 w 5611291"/>
              <a:gd name="connsiteY1" fmla="*/ 5987 h 752241"/>
              <a:gd name="connsiteX2" fmla="*/ 2792662 w 5611291"/>
              <a:gd name="connsiteY2" fmla="*/ 512968 h 752241"/>
              <a:gd name="connsiteX3" fmla="*/ 3878512 w 5611291"/>
              <a:gd name="connsiteY3" fmla="*/ 55769 h 752241"/>
              <a:gd name="connsiteX4" fmla="*/ 5611291 w 5611291"/>
              <a:gd name="connsiteY4" fmla="*/ 250189 h 752241"/>
              <a:gd name="connsiteX5" fmla="*/ 5611291 w 5611291"/>
              <a:gd name="connsiteY5" fmla="*/ 484951 h 752241"/>
              <a:gd name="connsiteX6" fmla="*/ 3910262 w 5611291"/>
              <a:gd name="connsiteY6" fmla="*/ 271669 h 752241"/>
              <a:gd name="connsiteX7" fmla="*/ 2799012 w 5611291"/>
              <a:gd name="connsiteY7" fmla="*/ 747919 h 752241"/>
              <a:gd name="connsiteX8" fmla="*/ 1389312 w 5611291"/>
              <a:gd name="connsiteY8" fmla="*/ 233568 h 752241"/>
              <a:gd name="connsiteX9" fmla="*/ 0 w 5611291"/>
              <a:gd name="connsiteY9" fmla="*/ 484951 h 752241"/>
              <a:gd name="connsiteX10" fmla="*/ 0 w 5611291"/>
              <a:gd name="connsiteY10" fmla="*/ 250189 h 752241"/>
              <a:gd name="connsiteX0" fmla="*/ 0 w 5611291"/>
              <a:gd name="connsiteY0" fmla="*/ 250189 h 749955"/>
              <a:gd name="connsiteX1" fmla="*/ 1395661 w 5611291"/>
              <a:gd name="connsiteY1" fmla="*/ 5987 h 749955"/>
              <a:gd name="connsiteX2" fmla="*/ 2792662 w 5611291"/>
              <a:gd name="connsiteY2" fmla="*/ 512968 h 749955"/>
              <a:gd name="connsiteX3" fmla="*/ 3878512 w 5611291"/>
              <a:gd name="connsiteY3" fmla="*/ 55769 h 749955"/>
              <a:gd name="connsiteX4" fmla="*/ 5611291 w 5611291"/>
              <a:gd name="connsiteY4" fmla="*/ 250189 h 749955"/>
              <a:gd name="connsiteX5" fmla="*/ 5611291 w 5611291"/>
              <a:gd name="connsiteY5" fmla="*/ 484951 h 749955"/>
              <a:gd name="connsiteX6" fmla="*/ 3910262 w 5611291"/>
              <a:gd name="connsiteY6" fmla="*/ 271669 h 749955"/>
              <a:gd name="connsiteX7" fmla="*/ 2799012 w 5611291"/>
              <a:gd name="connsiteY7" fmla="*/ 747919 h 749955"/>
              <a:gd name="connsiteX8" fmla="*/ 1389312 w 5611291"/>
              <a:gd name="connsiteY8" fmla="*/ 233568 h 749955"/>
              <a:gd name="connsiteX9" fmla="*/ 0 w 5611291"/>
              <a:gd name="connsiteY9" fmla="*/ 484951 h 749955"/>
              <a:gd name="connsiteX10" fmla="*/ 0 w 5611291"/>
              <a:gd name="connsiteY10" fmla="*/ 250189 h 749955"/>
              <a:gd name="connsiteX0" fmla="*/ 0 w 5611291"/>
              <a:gd name="connsiteY0" fmla="*/ 250189 h 749955"/>
              <a:gd name="connsiteX1" fmla="*/ 1395661 w 5611291"/>
              <a:gd name="connsiteY1" fmla="*/ 5987 h 749955"/>
              <a:gd name="connsiteX2" fmla="*/ 2792662 w 5611291"/>
              <a:gd name="connsiteY2" fmla="*/ 512968 h 749955"/>
              <a:gd name="connsiteX3" fmla="*/ 3878512 w 5611291"/>
              <a:gd name="connsiteY3" fmla="*/ 55769 h 749955"/>
              <a:gd name="connsiteX4" fmla="*/ 5611291 w 5611291"/>
              <a:gd name="connsiteY4" fmla="*/ 250189 h 749955"/>
              <a:gd name="connsiteX5" fmla="*/ 5611291 w 5611291"/>
              <a:gd name="connsiteY5" fmla="*/ 484951 h 749955"/>
              <a:gd name="connsiteX6" fmla="*/ 3910262 w 5611291"/>
              <a:gd name="connsiteY6" fmla="*/ 271669 h 749955"/>
              <a:gd name="connsiteX7" fmla="*/ 2799012 w 5611291"/>
              <a:gd name="connsiteY7" fmla="*/ 747919 h 749955"/>
              <a:gd name="connsiteX8" fmla="*/ 1389312 w 5611291"/>
              <a:gd name="connsiteY8" fmla="*/ 233568 h 749955"/>
              <a:gd name="connsiteX9" fmla="*/ 0 w 5611291"/>
              <a:gd name="connsiteY9" fmla="*/ 484951 h 749955"/>
              <a:gd name="connsiteX10" fmla="*/ 0 w 5611291"/>
              <a:gd name="connsiteY10" fmla="*/ 250189 h 749955"/>
              <a:gd name="connsiteX0" fmla="*/ 0 w 5611291"/>
              <a:gd name="connsiteY0" fmla="*/ 250189 h 749955"/>
              <a:gd name="connsiteX1" fmla="*/ 1395661 w 5611291"/>
              <a:gd name="connsiteY1" fmla="*/ 5987 h 749955"/>
              <a:gd name="connsiteX2" fmla="*/ 2792662 w 5611291"/>
              <a:gd name="connsiteY2" fmla="*/ 512968 h 749955"/>
              <a:gd name="connsiteX3" fmla="*/ 3878512 w 5611291"/>
              <a:gd name="connsiteY3" fmla="*/ 55769 h 749955"/>
              <a:gd name="connsiteX4" fmla="*/ 5611291 w 5611291"/>
              <a:gd name="connsiteY4" fmla="*/ 250189 h 749955"/>
              <a:gd name="connsiteX5" fmla="*/ 5611291 w 5611291"/>
              <a:gd name="connsiteY5" fmla="*/ 484951 h 749955"/>
              <a:gd name="connsiteX6" fmla="*/ 3910262 w 5611291"/>
              <a:gd name="connsiteY6" fmla="*/ 271669 h 749955"/>
              <a:gd name="connsiteX7" fmla="*/ 2799012 w 5611291"/>
              <a:gd name="connsiteY7" fmla="*/ 747919 h 749955"/>
              <a:gd name="connsiteX8" fmla="*/ 1389312 w 5611291"/>
              <a:gd name="connsiteY8" fmla="*/ 233568 h 749955"/>
              <a:gd name="connsiteX9" fmla="*/ 0 w 5611291"/>
              <a:gd name="connsiteY9" fmla="*/ 484951 h 749955"/>
              <a:gd name="connsiteX10" fmla="*/ 0 w 5611291"/>
              <a:gd name="connsiteY10" fmla="*/ 250189 h 749955"/>
              <a:gd name="connsiteX0" fmla="*/ 0 w 5611291"/>
              <a:gd name="connsiteY0" fmla="*/ 250189 h 749955"/>
              <a:gd name="connsiteX1" fmla="*/ 1395661 w 5611291"/>
              <a:gd name="connsiteY1" fmla="*/ 5987 h 749955"/>
              <a:gd name="connsiteX2" fmla="*/ 2792662 w 5611291"/>
              <a:gd name="connsiteY2" fmla="*/ 512968 h 749955"/>
              <a:gd name="connsiteX3" fmla="*/ 3878512 w 5611291"/>
              <a:gd name="connsiteY3" fmla="*/ 55769 h 749955"/>
              <a:gd name="connsiteX4" fmla="*/ 5611291 w 5611291"/>
              <a:gd name="connsiteY4" fmla="*/ 250189 h 749955"/>
              <a:gd name="connsiteX5" fmla="*/ 5611291 w 5611291"/>
              <a:gd name="connsiteY5" fmla="*/ 484951 h 749955"/>
              <a:gd name="connsiteX6" fmla="*/ 3910262 w 5611291"/>
              <a:gd name="connsiteY6" fmla="*/ 271669 h 749955"/>
              <a:gd name="connsiteX7" fmla="*/ 2799012 w 5611291"/>
              <a:gd name="connsiteY7" fmla="*/ 747919 h 749955"/>
              <a:gd name="connsiteX8" fmla="*/ 1389312 w 5611291"/>
              <a:gd name="connsiteY8" fmla="*/ 233568 h 749955"/>
              <a:gd name="connsiteX9" fmla="*/ 0 w 5611291"/>
              <a:gd name="connsiteY9" fmla="*/ 484951 h 749955"/>
              <a:gd name="connsiteX10" fmla="*/ 0 w 5611291"/>
              <a:gd name="connsiteY10" fmla="*/ 250189 h 749955"/>
              <a:gd name="connsiteX0" fmla="*/ 0 w 5611291"/>
              <a:gd name="connsiteY0" fmla="*/ 250189 h 749955"/>
              <a:gd name="connsiteX1" fmla="*/ 1395661 w 5611291"/>
              <a:gd name="connsiteY1" fmla="*/ 5987 h 749955"/>
              <a:gd name="connsiteX2" fmla="*/ 2792662 w 5611291"/>
              <a:gd name="connsiteY2" fmla="*/ 512968 h 749955"/>
              <a:gd name="connsiteX3" fmla="*/ 3878512 w 5611291"/>
              <a:gd name="connsiteY3" fmla="*/ 55769 h 749955"/>
              <a:gd name="connsiteX4" fmla="*/ 5611291 w 5611291"/>
              <a:gd name="connsiteY4" fmla="*/ 250189 h 749955"/>
              <a:gd name="connsiteX5" fmla="*/ 5611291 w 5611291"/>
              <a:gd name="connsiteY5" fmla="*/ 484951 h 749955"/>
              <a:gd name="connsiteX6" fmla="*/ 3910262 w 5611291"/>
              <a:gd name="connsiteY6" fmla="*/ 271669 h 749955"/>
              <a:gd name="connsiteX7" fmla="*/ 2799012 w 5611291"/>
              <a:gd name="connsiteY7" fmla="*/ 747919 h 749955"/>
              <a:gd name="connsiteX8" fmla="*/ 1389312 w 5611291"/>
              <a:gd name="connsiteY8" fmla="*/ 233568 h 749955"/>
              <a:gd name="connsiteX9" fmla="*/ 0 w 5611291"/>
              <a:gd name="connsiteY9" fmla="*/ 484951 h 749955"/>
              <a:gd name="connsiteX10" fmla="*/ 0 w 5611291"/>
              <a:gd name="connsiteY10" fmla="*/ 250189 h 749955"/>
              <a:gd name="connsiteX0" fmla="*/ 0 w 5611291"/>
              <a:gd name="connsiteY0" fmla="*/ 250189 h 748164"/>
              <a:gd name="connsiteX1" fmla="*/ 1395661 w 5611291"/>
              <a:gd name="connsiteY1" fmla="*/ 5987 h 748164"/>
              <a:gd name="connsiteX2" fmla="*/ 2792662 w 5611291"/>
              <a:gd name="connsiteY2" fmla="*/ 512968 h 748164"/>
              <a:gd name="connsiteX3" fmla="*/ 3878512 w 5611291"/>
              <a:gd name="connsiteY3" fmla="*/ 55769 h 748164"/>
              <a:gd name="connsiteX4" fmla="*/ 5611291 w 5611291"/>
              <a:gd name="connsiteY4" fmla="*/ 250189 h 748164"/>
              <a:gd name="connsiteX5" fmla="*/ 5611291 w 5611291"/>
              <a:gd name="connsiteY5" fmla="*/ 484951 h 748164"/>
              <a:gd name="connsiteX6" fmla="*/ 3910262 w 5611291"/>
              <a:gd name="connsiteY6" fmla="*/ 271669 h 748164"/>
              <a:gd name="connsiteX7" fmla="*/ 2799012 w 5611291"/>
              <a:gd name="connsiteY7" fmla="*/ 747919 h 748164"/>
              <a:gd name="connsiteX8" fmla="*/ 1389312 w 5611291"/>
              <a:gd name="connsiteY8" fmla="*/ 233568 h 748164"/>
              <a:gd name="connsiteX9" fmla="*/ 0 w 5611291"/>
              <a:gd name="connsiteY9" fmla="*/ 484951 h 748164"/>
              <a:gd name="connsiteX10" fmla="*/ 0 w 5611291"/>
              <a:gd name="connsiteY10" fmla="*/ 250189 h 748164"/>
              <a:gd name="connsiteX0" fmla="*/ 0 w 5611291"/>
              <a:gd name="connsiteY0" fmla="*/ 250189 h 749041"/>
              <a:gd name="connsiteX1" fmla="*/ 1395661 w 5611291"/>
              <a:gd name="connsiteY1" fmla="*/ 5987 h 749041"/>
              <a:gd name="connsiteX2" fmla="*/ 2792662 w 5611291"/>
              <a:gd name="connsiteY2" fmla="*/ 512968 h 749041"/>
              <a:gd name="connsiteX3" fmla="*/ 3878512 w 5611291"/>
              <a:gd name="connsiteY3" fmla="*/ 55769 h 749041"/>
              <a:gd name="connsiteX4" fmla="*/ 5611291 w 5611291"/>
              <a:gd name="connsiteY4" fmla="*/ 250189 h 749041"/>
              <a:gd name="connsiteX5" fmla="*/ 5611291 w 5611291"/>
              <a:gd name="connsiteY5" fmla="*/ 484951 h 749041"/>
              <a:gd name="connsiteX6" fmla="*/ 3910262 w 5611291"/>
              <a:gd name="connsiteY6" fmla="*/ 271669 h 749041"/>
              <a:gd name="connsiteX7" fmla="*/ 2799012 w 5611291"/>
              <a:gd name="connsiteY7" fmla="*/ 747919 h 749041"/>
              <a:gd name="connsiteX8" fmla="*/ 1389312 w 5611291"/>
              <a:gd name="connsiteY8" fmla="*/ 233568 h 749041"/>
              <a:gd name="connsiteX9" fmla="*/ 0 w 5611291"/>
              <a:gd name="connsiteY9" fmla="*/ 484951 h 749041"/>
              <a:gd name="connsiteX10" fmla="*/ 0 w 5611291"/>
              <a:gd name="connsiteY10" fmla="*/ 250189 h 749041"/>
              <a:gd name="connsiteX0" fmla="*/ 0 w 5611291"/>
              <a:gd name="connsiteY0" fmla="*/ 250189 h 747994"/>
              <a:gd name="connsiteX1" fmla="*/ 1395661 w 5611291"/>
              <a:gd name="connsiteY1" fmla="*/ 5987 h 747994"/>
              <a:gd name="connsiteX2" fmla="*/ 2792662 w 5611291"/>
              <a:gd name="connsiteY2" fmla="*/ 512968 h 747994"/>
              <a:gd name="connsiteX3" fmla="*/ 3878512 w 5611291"/>
              <a:gd name="connsiteY3" fmla="*/ 55769 h 747994"/>
              <a:gd name="connsiteX4" fmla="*/ 5611291 w 5611291"/>
              <a:gd name="connsiteY4" fmla="*/ 250189 h 747994"/>
              <a:gd name="connsiteX5" fmla="*/ 5611291 w 5611291"/>
              <a:gd name="connsiteY5" fmla="*/ 484951 h 747994"/>
              <a:gd name="connsiteX6" fmla="*/ 3910262 w 5611291"/>
              <a:gd name="connsiteY6" fmla="*/ 271669 h 747994"/>
              <a:gd name="connsiteX7" fmla="*/ 2799012 w 5611291"/>
              <a:gd name="connsiteY7" fmla="*/ 747919 h 747994"/>
              <a:gd name="connsiteX8" fmla="*/ 1389312 w 5611291"/>
              <a:gd name="connsiteY8" fmla="*/ 233568 h 747994"/>
              <a:gd name="connsiteX9" fmla="*/ 0 w 5611291"/>
              <a:gd name="connsiteY9" fmla="*/ 484951 h 747994"/>
              <a:gd name="connsiteX10" fmla="*/ 0 w 5611291"/>
              <a:gd name="connsiteY10" fmla="*/ 250189 h 747994"/>
              <a:gd name="connsiteX0" fmla="*/ 0 w 5611291"/>
              <a:gd name="connsiteY0" fmla="*/ 250189 h 748004"/>
              <a:gd name="connsiteX1" fmla="*/ 1395661 w 5611291"/>
              <a:gd name="connsiteY1" fmla="*/ 5987 h 748004"/>
              <a:gd name="connsiteX2" fmla="*/ 2792662 w 5611291"/>
              <a:gd name="connsiteY2" fmla="*/ 512968 h 748004"/>
              <a:gd name="connsiteX3" fmla="*/ 3878512 w 5611291"/>
              <a:gd name="connsiteY3" fmla="*/ 55769 h 748004"/>
              <a:gd name="connsiteX4" fmla="*/ 5611291 w 5611291"/>
              <a:gd name="connsiteY4" fmla="*/ 250189 h 748004"/>
              <a:gd name="connsiteX5" fmla="*/ 5611291 w 5611291"/>
              <a:gd name="connsiteY5" fmla="*/ 484951 h 748004"/>
              <a:gd name="connsiteX6" fmla="*/ 3910262 w 5611291"/>
              <a:gd name="connsiteY6" fmla="*/ 271669 h 748004"/>
              <a:gd name="connsiteX7" fmla="*/ 2799012 w 5611291"/>
              <a:gd name="connsiteY7" fmla="*/ 747919 h 748004"/>
              <a:gd name="connsiteX8" fmla="*/ 1389312 w 5611291"/>
              <a:gd name="connsiteY8" fmla="*/ 233568 h 748004"/>
              <a:gd name="connsiteX9" fmla="*/ 0 w 5611291"/>
              <a:gd name="connsiteY9" fmla="*/ 484951 h 748004"/>
              <a:gd name="connsiteX10" fmla="*/ 0 w 5611291"/>
              <a:gd name="connsiteY10" fmla="*/ 250189 h 748004"/>
              <a:gd name="connsiteX0" fmla="*/ 0 w 5611291"/>
              <a:gd name="connsiteY0" fmla="*/ 250189 h 748010"/>
              <a:gd name="connsiteX1" fmla="*/ 1395661 w 5611291"/>
              <a:gd name="connsiteY1" fmla="*/ 5987 h 748010"/>
              <a:gd name="connsiteX2" fmla="*/ 2792662 w 5611291"/>
              <a:gd name="connsiteY2" fmla="*/ 512968 h 748010"/>
              <a:gd name="connsiteX3" fmla="*/ 3878512 w 5611291"/>
              <a:gd name="connsiteY3" fmla="*/ 55769 h 748010"/>
              <a:gd name="connsiteX4" fmla="*/ 5611291 w 5611291"/>
              <a:gd name="connsiteY4" fmla="*/ 250189 h 748010"/>
              <a:gd name="connsiteX5" fmla="*/ 5611291 w 5611291"/>
              <a:gd name="connsiteY5" fmla="*/ 484951 h 748010"/>
              <a:gd name="connsiteX6" fmla="*/ 3910262 w 5611291"/>
              <a:gd name="connsiteY6" fmla="*/ 271669 h 748010"/>
              <a:gd name="connsiteX7" fmla="*/ 2799012 w 5611291"/>
              <a:gd name="connsiteY7" fmla="*/ 747919 h 748010"/>
              <a:gd name="connsiteX8" fmla="*/ 1389312 w 5611291"/>
              <a:gd name="connsiteY8" fmla="*/ 233568 h 748010"/>
              <a:gd name="connsiteX9" fmla="*/ 0 w 5611291"/>
              <a:gd name="connsiteY9" fmla="*/ 484951 h 748010"/>
              <a:gd name="connsiteX10" fmla="*/ 0 w 5611291"/>
              <a:gd name="connsiteY10" fmla="*/ 250189 h 748010"/>
              <a:gd name="connsiteX0" fmla="*/ 0 w 5611291"/>
              <a:gd name="connsiteY0" fmla="*/ 250189 h 748010"/>
              <a:gd name="connsiteX1" fmla="*/ 1395661 w 5611291"/>
              <a:gd name="connsiteY1" fmla="*/ 5987 h 748010"/>
              <a:gd name="connsiteX2" fmla="*/ 2792662 w 5611291"/>
              <a:gd name="connsiteY2" fmla="*/ 512968 h 748010"/>
              <a:gd name="connsiteX3" fmla="*/ 3878512 w 5611291"/>
              <a:gd name="connsiteY3" fmla="*/ 55769 h 748010"/>
              <a:gd name="connsiteX4" fmla="*/ 5611291 w 5611291"/>
              <a:gd name="connsiteY4" fmla="*/ 250189 h 748010"/>
              <a:gd name="connsiteX5" fmla="*/ 5611291 w 5611291"/>
              <a:gd name="connsiteY5" fmla="*/ 484951 h 748010"/>
              <a:gd name="connsiteX6" fmla="*/ 3910262 w 5611291"/>
              <a:gd name="connsiteY6" fmla="*/ 271669 h 748010"/>
              <a:gd name="connsiteX7" fmla="*/ 2799012 w 5611291"/>
              <a:gd name="connsiteY7" fmla="*/ 747919 h 748010"/>
              <a:gd name="connsiteX8" fmla="*/ 1389312 w 5611291"/>
              <a:gd name="connsiteY8" fmla="*/ 233568 h 748010"/>
              <a:gd name="connsiteX9" fmla="*/ 0 w 5611291"/>
              <a:gd name="connsiteY9" fmla="*/ 484951 h 748010"/>
              <a:gd name="connsiteX10" fmla="*/ 0 w 5611291"/>
              <a:gd name="connsiteY10" fmla="*/ 250189 h 748010"/>
              <a:gd name="connsiteX0" fmla="*/ 0 w 5611291"/>
              <a:gd name="connsiteY0" fmla="*/ 250189 h 748010"/>
              <a:gd name="connsiteX1" fmla="*/ 1395661 w 5611291"/>
              <a:gd name="connsiteY1" fmla="*/ 5987 h 748010"/>
              <a:gd name="connsiteX2" fmla="*/ 2792662 w 5611291"/>
              <a:gd name="connsiteY2" fmla="*/ 512968 h 748010"/>
              <a:gd name="connsiteX3" fmla="*/ 3878512 w 5611291"/>
              <a:gd name="connsiteY3" fmla="*/ 55769 h 748010"/>
              <a:gd name="connsiteX4" fmla="*/ 5611291 w 5611291"/>
              <a:gd name="connsiteY4" fmla="*/ 250189 h 748010"/>
              <a:gd name="connsiteX5" fmla="*/ 5611291 w 5611291"/>
              <a:gd name="connsiteY5" fmla="*/ 484951 h 748010"/>
              <a:gd name="connsiteX6" fmla="*/ 3910262 w 5611291"/>
              <a:gd name="connsiteY6" fmla="*/ 271669 h 748010"/>
              <a:gd name="connsiteX7" fmla="*/ 2799012 w 5611291"/>
              <a:gd name="connsiteY7" fmla="*/ 747919 h 748010"/>
              <a:gd name="connsiteX8" fmla="*/ 1389312 w 5611291"/>
              <a:gd name="connsiteY8" fmla="*/ 233568 h 748010"/>
              <a:gd name="connsiteX9" fmla="*/ 0 w 5611291"/>
              <a:gd name="connsiteY9" fmla="*/ 484951 h 748010"/>
              <a:gd name="connsiteX10" fmla="*/ 0 w 5611291"/>
              <a:gd name="connsiteY10" fmla="*/ 250189 h 7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1291" h="748010">
                <a:moveTo>
                  <a:pt x="0" y="250189"/>
                </a:moveTo>
                <a:cubicBezTo>
                  <a:pt x="232610" y="170362"/>
                  <a:pt x="930217" y="-37809"/>
                  <a:pt x="1395661" y="5987"/>
                </a:cubicBezTo>
                <a:cubicBezTo>
                  <a:pt x="1861105" y="49783"/>
                  <a:pt x="2386262" y="576468"/>
                  <a:pt x="2792662" y="512968"/>
                </a:cubicBezTo>
                <a:cubicBezTo>
                  <a:pt x="3199062" y="449468"/>
                  <a:pt x="3465762" y="176419"/>
                  <a:pt x="3878512" y="55769"/>
                </a:cubicBezTo>
                <a:cubicBezTo>
                  <a:pt x="4291262" y="-64881"/>
                  <a:pt x="5322495" y="178659"/>
                  <a:pt x="5611291" y="250189"/>
                </a:cubicBezTo>
                <a:lnTo>
                  <a:pt x="5611291" y="484951"/>
                </a:lnTo>
                <a:cubicBezTo>
                  <a:pt x="5327786" y="488531"/>
                  <a:pt x="4347225" y="113541"/>
                  <a:pt x="3910262" y="271669"/>
                </a:cubicBezTo>
                <a:cubicBezTo>
                  <a:pt x="3473299" y="429797"/>
                  <a:pt x="3244570" y="754269"/>
                  <a:pt x="2799012" y="747919"/>
                </a:cubicBezTo>
                <a:cubicBezTo>
                  <a:pt x="2353454" y="741569"/>
                  <a:pt x="1830414" y="334546"/>
                  <a:pt x="1389312" y="233568"/>
                </a:cubicBezTo>
                <a:cubicBezTo>
                  <a:pt x="948210" y="132590"/>
                  <a:pt x="231552" y="482181"/>
                  <a:pt x="0" y="484951"/>
                </a:cubicBezTo>
                <a:lnTo>
                  <a:pt x="0" y="25018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 rot="21151740">
            <a:off x="2809822" y="4718583"/>
            <a:ext cx="1439934" cy="550800"/>
          </a:xfrm>
          <a:prstGeom prst="parallelogram">
            <a:avLst/>
          </a:prstGeom>
          <a:noFill/>
          <a:ln w="19050">
            <a:solidFill>
              <a:srgbClr val="0983E7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 rot="1174302">
            <a:off x="4113744" y="5175781"/>
            <a:ext cx="1242454" cy="545639"/>
          </a:xfrm>
          <a:prstGeom prst="parallelogram">
            <a:avLst/>
          </a:prstGeom>
          <a:noFill/>
          <a:ln w="19050">
            <a:solidFill>
              <a:srgbClr val="0983E7"/>
            </a:solidFill>
            <a:prstDash val="dash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 rot="20709951">
            <a:off x="5347431" y="4694127"/>
            <a:ext cx="1711599" cy="718649"/>
          </a:xfrm>
          <a:prstGeom prst="parallelogram">
            <a:avLst/>
          </a:prstGeom>
          <a:noFill/>
          <a:ln w="19050">
            <a:solidFill>
              <a:srgbClr val="0983E7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855164" y="4835422"/>
            <a:ext cx="4056863" cy="868099"/>
          </a:xfrm>
          <a:custGeom>
            <a:avLst/>
            <a:gdLst>
              <a:gd name="connsiteX0" fmla="*/ 0 w 4406900"/>
              <a:gd name="connsiteY0" fmla="*/ 592601 h 878507"/>
              <a:gd name="connsiteX1" fmla="*/ 774700 w 4406900"/>
              <a:gd name="connsiteY1" fmla="*/ 78251 h 878507"/>
              <a:gd name="connsiteX2" fmla="*/ 1758950 w 4406900"/>
              <a:gd name="connsiteY2" fmla="*/ 878351 h 878507"/>
              <a:gd name="connsiteX3" fmla="*/ 3232150 w 4406900"/>
              <a:gd name="connsiteY3" fmla="*/ 2051 h 878507"/>
              <a:gd name="connsiteX4" fmla="*/ 4267200 w 4406900"/>
              <a:gd name="connsiteY4" fmla="*/ 618001 h 878507"/>
              <a:gd name="connsiteX5" fmla="*/ 4267200 w 4406900"/>
              <a:gd name="connsiteY5" fmla="*/ 618001 h 878507"/>
              <a:gd name="connsiteX6" fmla="*/ 4406900 w 4406900"/>
              <a:gd name="connsiteY6" fmla="*/ 751351 h 878507"/>
              <a:gd name="connsiteX0" fmla="*/ 0 w 4406900"/>
              <a:gd name="connsiteY0" fmla="*/ 633942 h 932392"/>
              <a:gd name="connsiteX1" fmla="*/ 774700 w 4406900"/>
              <a:gd name="connsiteY1" fmla="*/ 119592 h 932392"/>
              <a:gd name="connsiteX2" fmla="*/ 1951005 w 4406900"/>
              <a:gd name="connsiteY2" fmla="*/ 919692 h 932392"/>
              <a:gd name="connsiteX3" fmla="*/ 3232150 w 4406900"/>
              <a:gd name="connsiteY3" fmla="*/ 43392 h 932392"/>
              <a:gd name="connsiteX4" fmla="*/ 4267200 w 4406900"/>
              <a:gd name="connsiteY4" fmla="*/ 659342 h 932392"/>
              <a:gd name="connsiteX5" fmla="*/ 4267200 w 4406900"/>
              <a:gd name="connsiteY5" fmla="*/ 659342 h 932392"/>
              <a:gd name="connsiteX6" fmla="*/ 4406900 w 4406900"/>
              <a:gd name="connsiteY6" fmla="*/ 792692 h 932392"/>
              <a:gd name="connsiteX0" fmla="*/ 0 w 4406900"/>
              <a:gd name="connsiteY0" fmla="*/ 633942 h 1020186"/>
              <a:gd name="connsiteX1" fmla="*/ 774700 w 4406900"/>
              <a:gd name="connsiteY1" fmla="*/ 119592 h 1020186"/>
              <a:gd name="connsiteX2" fmla="*/ 1650320 w 4406900"/>
              <a:gd name="connsiteY2" fmla="*/ 646357 h 1020186"/>
              <a:gd name="connsiteX3" fmla="*/ 1951005 w 4406900"/>
              <a:gd name="connsiteY3" fmla="*/ 919692 h 1020186"/>
              <a:gd name="connsiteX4" fmla="*/ 3232150 w 4406900"/>
              <a:gd name="connsiteY4" fmla="*/ 43392 h 1020186"/>
              <a:gd name="connsiteX5" fmla="*/ 4267200 w 4406900"/>
              <a:gd name="connsiteY5" fmla="*/ 659342 h 1020186"/>
              <a:gd name="connsiteX6" fmla="*/ 4267200 w 4406900"/>
              <a:gd name="connsiteY6" fmla="*/ 659342 h 1020186"/>
              <a:gd name="connsiteX7" fmla="*/ 4406900 w 4406900"/>
              <a:gd name="connsiteY7" fmla="*/ 792692 h 1020186"/>
              <a:gd name="connsiteX0" fmla="*/ 0 w 4406900"/>
              <a:gd name="connsiteY0" fmla="*/ 633942 h 1020186"/>
              <a:gd name="connsiteX1" fmla="*/ 774700 w 4406900"/>
              <a:gd name="connsiteY1" fmla="*/ 119592 h 1020186"/>
              <a:gd name="connsiteX2" fmla="*/ 1650320 w 4406900"/>
              <a:gd name="connsiteY2" fmla="*/ 646357 h 1020186"/>
              <a:gd name="connsiteX3" fmla="*/ 2220099 w 4406900"/>
              <a:gd name="connsiteY3" fmla="*/ 919692 h 1020186"/>
              <a:gd name="connsiteX4" fmla="*/ 3232150 w 4406900"/>
              <a:gd name="connsiteY4" fmla="*/ 43392 h 1020186"/>
              <a:gd name="connsiteX5" fmla="*/ 4267200 w 4406900"/>
              <a:gd name="connsiteY5" fmla="*/ 659342 h 1020186"/>
              <a:gd name="connsiteX6" fmla="*/ 4267200 w 4406900"/>
              <a:gd name="connsiteY6" fmla="*/ 659342 h 1020186"/>
              <a:gd name="connsiteX7" fmla="*/ 4406900 w 4406900"/>
              <a:gd name="connsiteY7" fmla="*/ 792692 h 1020186"/>
              <a:gd name="connsiteX0" fmla="*/ 0 w 4406900"/>
              <a:gd name="connsiteY0" fmla="*/ 695534 h 1081778"/>
              <a:gd name="connsiteX1" fmla="*/ 774700 w 4406900"/>
              <a:gd name="connsiteY1" fmla="*/ 181184 h 1081778"/>
              <a:gd name="connsiteX2" fmla="*/ 1650320 w 4406900"/>
              <a:gd name="connsiteY2" fmla="*/ 707949 h 1081778"/>
              <a:gd name="connsiteX3" fmla="*/ 2220099 w 4406900"/>
              <a:gd name="connsiteY3" fmla="*/ 981284 h 1081778"/>
              <a:gd name="connsiteX4" fmla="*/ 3232150 w 4406900"/>
              <a:gd name="connsiteY4" fmla="*/ 104984 h 1081778"/>
              <a:gd name="connsiteX5" fmla="*/ 3658667 w 4406900"/>
              <a:gd name="connsiteY5" fmla="*/ 351377 h 1081778"/>
              <a:gd name="connsiteX6" fmla="*/ 4267200 w 4406900"/>
              <a:gd name="connsiteY6" fmla="*/ 720934 h 1081778"/>
              <a:gd name="connsiteX7" fmla="*/ 4267200 w 4406900"/>
              <a:gd name="connsiteY7" fmla="*/ 720934 h 1081778"/>
              <a:gd name="connsiteX8" fmla="*/ 4406900 w 4406900"/>
              <a:gd name="connsiteY8" fmla="*/ 854284 h 1081778"/>
              <a:gd name="connsiteX0" fmla="*/ 0 w 4406900"/>
              <a:gd name="connsiteY0" fmla="*/ 578902 h 945707"/>
              <a:gd name="connsiteX1" fmla="*/ 774700 w 4406900"/>
              <a:gd name="connsiteY1" fmla="*/ 64552 h 945707"/>
              <a:gd name="connsiteX2" fmla="*/ 1650320 w 4406900"/>
              <a:gd name="connsiteY2" fmla="*/ 591317 h 945707"/>
              <a:gd name="connsiteX3" fmla="*/ 2220099 w 4406900"/>
              <a:gd name="connsiteY3" fmla="*/ 864652 h 945707"/>
              <a:gd name="connsiteX4" fmla="*/ 3232150 w 4406900"/>
              <a:gd name="connsiteY4" fmla="*/ 104984 h 945707"/>
              <a:gd name="connsiteX5" fmla="*/ 3658667 w 4406900"/>
              <a:gd name="connsiteY5" fmla="*/ 234745 h 945707"/>
              <a:gd name="connsiteX6" fmla="*/ 4267200 w 4406900"/>
              <a:gd name="connsiteY6" fmla="*/ 604302 h 945707"/>
              <a:gd name="connsiteX7" fmla="*/ 4267200 w 4406900"/>
              <a:gd name="connsiteY7" fmla="*/ 604302 h 945707"/>
              <a:gd name="connsiteX8" fmla="*/ 4406900 w 4406900"/>
              <a:gd name="connsiteY8" fmla="*/ 737652 h 945707"/>
              <a:gd name="connsiteX0" fmla="*/ 0 w 4406900"/>
              <a:gd name="connsiteY0" fmla="*/ 578902 h 945707"/>
              <a:gd name="connsiteX1" fmla="*/ 774700 w 4406900"/>
              <a:gd name="connsiteY1" fmla="*/ 64552 h 945707"/>
              <a:gd name="connsiteX2" fmla="*/ 1650320 w 4406900"/>
              <a:gd name="connsiteY2" fmla="*/ 591317 h 945707"/>
              <a:gd name="connsiteX3" fmla="*/ 2220099 w 4406900"/>
              <a:gd name="connsiteY3" fmla="*/ 864652 h 945707"/>
              <a:gd name="connsiteX4" fmla="*/ 3232150 w 4406900"/>
              <a:gd name="connsiteY4" fmla="*/ 104984 h 945707"/>
              <a:gd name="connsiteX5" fmla="*/ 3658667 w 4406900"/>
              <a:gd name="connsiteY5" fmla="*/ 234745 h 945707"/>
              <a:gd name="connsiteX6" fmla="*/ 4267200 w 4406900"/>
              <a:gd name="connsiteY6" fmla="*/ 604302 h 945707"/>
              <a:gd name="connsiteX7" fmla="*/ 4267200 w 4406900"/>
              <a:gd name="connsiteY7" fmla="*/ 604302 h 945707"/>
              <a:gd name="connsiteX8" fmla="*/ 4406900 w 4406900"/>
              <a:gd name="connsiteY8" fmla="*/ 737652 h 945707"/>
              <a:gd name="connsiteX0" fmla="*/ 0 w 4406900"/>
              <a:gd name="connsiteY0" fmla="*/ 578902 h 945707"/>
              <a:gd name="connsiteX1" fmla="*/ 774700 w 4406900"/>
              <a:gd name="connsiteY1" fmla="*/ 64552 h 945707"/>
              <a:gd name="connsiteX2" fmla="*/ 1650320 w 4406900"/>
              <a:gd name="connsiteY2" fmla="*/ 591317 h 945707"/>
              <a:gd name="connsiteX3" fmla="*/ 2220099 w 4406900"/>
              <a:gd name="connsiteY3" fmla="*/ 864652 h 945707"/>
              <a:gd name="connsiteX4" fmla="*/ 3232150 w 4406900"/>
              <a:gd name="connsiteY4" fmla="*/ 104984 h 945707"/>
              <a:gd name="connsiteX5" fmla="*/ 3773682 w 4406900"/>
              <a:gd name="connsiteY5" fmla="*/ 234745 h 945707"/>
              <a:gd name="connsiteX6" fmla="*/ 4267200 w 4406900"/>
              <a:gd name="connsiteY6" fmla="*/ 604302 h 945707"/>
              <a:gd name="connsiteX7" fmla="*/ 4267200 w 4406900"/>
              <a:gd name="connsiteY7" fmla="*/ 604302 h 945707"/>
              <a:gd name="connsiteX8" fmla="*/ 4406900 w 4406900"/>
              <a:gd name="connsiteY8" fmla="*/ 737652 h 945707"/>
              <a:gd name="connsiteX0" fmla="*/ 0 w 4406900"/>
              <a:gd name="connsiteY0" fmla="*/ 578902 h 945707"/>
              <a:gd name="connsiteX1" fmla="*/ 774700 w 4406900"/>
              <a:gd name="connsiteY1" fmla="*/ 64552 h 945707"/>
              <a:gd name="connsiteX2" fmla="*/ 1534218 w 4406900"/>
              <a:gd name="connsiteY2" fmla="*/ 591317 h 945707"/>
              <a:gd name="connsiteX3" fmla="*/ 2220099 w 4406900"/>
              <a:gd name="connsiteY3" fmla="*/ 864652 h 945707"/>
              <a:gd name="connsiteX4" fmla="*/ 3232150 w 4406900"/>
              <a:gd name="connsiteY4" fmla="*/ 104984 h 945707"/>
              <a:gd name="connsiteX5" fmla="*/ 3773682 w 4406900"/>
              <a:gd name="connsiteY5" fmla="*/ 234745 h 945707"/>
              <a:gd name="connsiteX6" fmla="*/ 4267200 w 4406900"/>
              <a:gd name="connsiteY6" fmla="*/ 604302 h 945707"/>
              <a:gd name="connsiteX7" fmla="*/ 4267200 w 4406900"/>
              <a:gd name="connsiteY7" fmla="*/ 604302 h 945707"/>
              <a:gd name="connsiteX8" fmla="*/ 4406900 w 4406900"/>
              <a:gd name="connsiteY8" fmla="*/ 737652 h 945707"/>
              <a:gd name="connsiteX0" fmla="*/ 0 w 4406900"/>
              <a:gd name="connsiteY0" fmla="*/ 561975 h 928780"/>
              <a:gd name="connsiteX1" fmla="*/ 774700 w 4406900"/>
              <a:gd name="connsiteY1" fmla="*/ 47625 h 928780"/>
              <a:gd name="connsiteX2" fmla="*/ 1534218 w 4406900"/>
              <a:gd name="connsiteY2" fmla="*/ 574390 h 928780"/>
              <a:gd name="connsiteX3" fmla="*/ 2220099 w 4406900"/>
              <a:gd name="connsiteY3" fmla="*/ 847725 h 928780"/>
              <a:gd name="connsiteX4" fmla="*/ 3232150 w 4406900"/>
              <a:gd name="connsiteY4" fmla="*/ 88057 h 928780"/>
              <a:gd name="connsiteX5" fmla="*/ 4267200 w 4406900"/>
              <a:gd name="connsiteY5" fmla="*/ 587375 h 928780"/>
              <a:gd name="connsiteX6" fmla="*/ 4267200 w 4406900"/>
              <a:gd name="connsiteY6" fmla="*/ 587375 h 928780"/>
              <a:gd name="connsiteX7" fmla="*/ 4406900 w 4406900"/>
              <a:gd name="connsiteY7" fmla="*/ 720725 h 928780"/>
              <a:gd name="connsiteX0" fmla="*/ 0 w 4406900"/>
              <a:gd name="connsiteY0" fmla="*/ 561975 h 928780"/>
              <a:gd name="connsiteX1" fmla="*/ 774700 w 4406900"/>
              <a:gd name="connsiteY1" fmla="*/ 47625 h 928780"/>
              <a:gd name="connsiteX2" fmla="*/ 1534218 w 4406900"/>
              <a:gd name="connsiteY2" fmla="*/ 574390 h 928780"/>
              <a:gd name="connsiteX3" fmla="*/ 2220099 w 4406900"/>
              <a:gd name="connsiteY3" fmla="*/ 847725 h 928780"/>
              <a:gd name="connsiteX4" fmla="*/ 3232150 w 4406900"/>
              <a:gd name="connsiteY4" fmla="*/ 88057 h 928780"/>
              <a:gd name="connsiteX5" fmla="*/ 4267200 w 4406900"/>
              <a:gd name="connsiteY5" fmla="*/ 587375 h 928780"/>
              <a:gd name="connsiteX6" fmla="*/ 4406900 w 4406900"/>
              <a:gd name="connsiteY6" fmla="*/ 720725 h 928780"/>
              <a:gd name="connsiteX0" fmla="*/ 0 w 4267200"/>
              <a:gd name="connsiteY0" fmla="*/ 561975 h 928780"/>
              <a:gd name="connsiteX1" fmla="*/ 774700 w 4267200"/>
              <a:gd name="connsiteY1" fmla="*/ 47625 h 928780"/>
              <a:gd name="connsiteX2" fmla="*/ 1534218 w 4267200"/>
              <a:gd name="connsiteY2" fmla="*/ 574390 h 928780"/>
              <a:gd name="connsiteX3" fmla="*/ 2220099 w 4267200"/>
              <a:gd name="connsiteY3" fmla="*/ 847725 h 928780"/>
              <a:gd name="connsiteX4" fmla="*/ 3232150 w 4267200"/>
              <a:gd name="connsiteY4" fmla="*/ 88057 h 928780"/>
              <a:gd name="connsiteX5" fmla="*/ 4267200 w 4267200"/>
              <a:gd name="connsiteY5" fmla="*/ 587375 h 928780"/>
              <a:gd name="connsiteX0" fmla="*/ 0 w 4459255"/>
              <a:gd name="connsiteY0" fmla="*/ 561975 h 928780"/>
              <a:gd name="connsiteX1" fmla="*/ 774700 w 4459255"/>
              <a:gd name="connsiteY1" fmla="*/ 47625 h 928780"/>
              <a:gd name="connsiteX2" fmla="*/ 1534218 w 4459255"/>
              <a:gd name="connsiteY2" fmla="*/ 574390 h 928780"/>
              <a:gd name="connsiteX3" fmla="*/ 2220099 w 4459255"/>
              <a:gd name="connsiteY3" fmla="*/ 847725 h 928780"/>
              <a:gd name="connsiteX4" fmla="*/ 3232150 w 4459255"/>
              <a:gd name="connsiteY4" fmla="*/ 88057 h 928780"/>
              <a:gd name="connsiteX5" fmla="*/ 4459255 w 4459255"/>
              <a:gd name="connsiteY5" fmla="*/ 415975 h 928780"/>
              <a:gd name="connsiteX0" fmla="*/ 0 w 4459255"/>
              <a:gd name="connsiteY0" fmla="*/ 561975 h 885339"/>
              <a:gd name="connsiteX1" fmla="*/ 774700 w 4459255"/>
              <a:gd name="connsiteY1" fmla="*/ 47625 h 885339"/>
              <a:gd name="connsiteX2" fmla="*/ 1534218 w 4459255"/>
              <a:gd name="connsiteY2" fmla="*/ 574390 h 885339"/>
              <a:gd name="connsiteX3" fmla="*/ 2220099 w 4459255"/>
              <a:gd name="connsiteY3" fmla="*/ 847725 h 885339"/>
              <a:gd name="connsiteX4" fmla="*/ 3232150 w 4459255"/>
              <a:gd name="connsiteY4" fmla="*/ 348705 h 885339"/>
              <a:gd name="connsiteX5" fmla="*/ 4459255 w 4459255"/>
              <a:gd name="connsiteY5" fmla="*/ 415975 h 885339"/>
              <a:gd name="connsiteX0" fmla="*/ 0 w 4266113"/>
              <a:gd name="connsiteY0" fmla="*/ 561975 h 885339"/>
              <a:gd name="connsiteX1" fmla="*/ 774700 w 4266113"/>
              <a:gd name="connsiteY1" fmla="*/ 47625 h 885339"/>
              <a:gd name="connsiteX2" fmla="*/ 1534218 w 4266113"/>
              <a:gd name="connsiteY2" fmla="*/ 574390 h 885339"/>
              <a:gd name="connsiteX3" fmla="*/ 2220099 w 4266113"/>
              <a:gd name="connsiteY3" fmla="*/ 847725 h 885339"/>
              <a:gd name="connsiteX4" fmla="*/ 3232150 w 4266113"/>
              <a:gd name="connsiteY4" fmla="*/ 348705 h 885339"/>
              <a:gd name="connsiteX5" fmla="*/ 4266113 w 4266113"/>
              <a:gd name="connsiteY5" fmla="*/ 415975 h 885339"/>
              <a:gd name="connsiteX0" fmla="*/ 0 w 4266113"/>
              <a:gd name="connsiteY0" fmla="*/ 561975 h 885339"/>
              <a:gd name="connsiteX1" fmla="*/ 774700 w 4266113"/>
              <a:gd name="connsiteY1" fmla="*/ 47625 h 885339"/>
              <a:gd name="connsiteX2" fmla="*/ 1534218 w 4266113"/>
              <a:gd name="connsiteY2" fmla="*/ 574390 h 885339"/>
              <a:gd name="connsiteX3" fmla="*/ 2220099 w 4266113"/>
              <a:gd name="connsiteY3" fmla="*/ 847725 h 885339"/>
              <a:gd name="connsiteX4" fmla="*/ 3232150 w 4266113"/>
              <a:gd name="connsiteY4" fmla="*/ 348705 h 885339"/>
              <a:gd name="connsiteX5" fmla="*/ 4266113 w 4266113"/>
              <a:gd name="connsiteY5" fmla="*/ 415975 h 885339"/>
              <a:gd name="connsiteX0" fmla="*/ 0 w 4340324"/>
              <a:gd name="connsiteY0" fmla="*/ 561975 h 885339"/>
              <a:gd name="connsiteX1" fmla="*/ 774700 w 4340324"/>
              <a:gd name="connsiteY1" fmla="*/ 47625 h 885339"/>
              <a:gd name="connsiteX2" fmla="*/ 1534218 w 4340324"/>
              <a:gd name="connsiteY2" fmla="*/ 574390 h 885339"/>
              <a:gd name="connsiteX3" fmla="*/ 2220099 w 4340324"/>
              <a:gd name="connsiteY3" fmla="*/ 847725 h 885339"/>
              <a:gd name="connsiteX4" fmla="*/ 3232150 w 4340324"/>
              <a:gd name="connsiteY4" fmla="*/ 348705 h 885339"/>
              <a:gd name="connsiteX5" fmla="*/ 4340324 w 4340324"/>
              <a:gd name="connsiteY5" fmla="*/ 367963 h 885339"/>
              <a:gd name="connsiteX0" fmla="*/ 0 w 4340324"/>
              <a:gd name="connsiteY0" fmla="*/ 445343 h 768707"/>
              <a:gd name="connsiteX1" fmla="*/ 774701 w 4340324"/>
              <a:gd name="connsiteY1" fmla="*/ 47625 h 768707"/>
              <a:gd name="connsiteX2" fmla="*/ 1534218 w 4340324"/>
              <a:gd name="connsiteY2" fmla="*/ 457758 h 768707"/>
              <a:gd name="connsiteX3" fmla="*/ 2220099 w 4340324"/>
              <a:gd name="connsiteY3" fmla="*/ 731093 h 768707"/>
              <a:gd name="connsiteX4" fmla="*/ 3232150 w 4340324"/>
              <a:gd name="connsiteY4" fmla="*/ 232073 h 768707"/>
              <a:gd name="connsiteX5" fmla="*/ 4340324 w 4340324"/>
              <a:gd name="connsiteY5" fmla="*/ 251331 h 768707"/>
              <a:gd name="connsiteX0" fmla="*/ 0 w 4340324"/>
              <a:gd name="connsiteY0" fmla="*/ 544735 h 868099"/>
              <a:gd name="connsiteX1" fmla="*/ 966756 w 4340324"/>
              <a:gd name="connsiteY1" fmla="*/ 47625 h 868099"/>
              <a:gd name="connsiteX2" fmla="*/ 1534218 w 4340324"/>
              <a:gd name="connsiteY2" fmla="*/ 557150 h 868099"/>
              <a:gd name="connsiteX3" fmla="*/ 2220099 w 4340324"/>
              <a:gd name="connsiteY3" fmla="*/ 830485 h 868099"/>
              <a:gd name="connsiteX4" fmla="*/ 3232150 w 4340324"/>
              <a:gd name="connsiteY4" fmla="*/ 331465 h 868099"/>
              <a:gd name="connsiteX5" fmla="*/ 4340324 w 4340324"/>
              <a:gd name="connsiteY5" fmla="*/ 350723 h 8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0324" h="868099">
                <a:moveTo>
                  <a:pt x="0" y="544735"/>
                </a:moveTo>
                <a:cubicBezTo>
                  <a:pt x="240771" y="263747"/>
                  <a:pt x="641588" y="0"/>
                  <a:pt x="966756" y="47625"/>
                </a:cubicBezTo>
                <a:cubicBezTo>
                  <a:pt x="1209800" y="49694"/>
                  <a:pt x="1325328" y="426673"/>
                  <a:pt x="1534218" y="557150"/>
                </a:cubicBezTo>
                <a:cubicBezTo>
                  <a:pt x="1743108" y="687627"/>
                  <a:pt x="1937110" y="868099"/>
                  <a:pt x="2220099" y="830485"/>
                </a:cubicBezTo>
                <a:cubicBezTo>
                  <a:pt x="2503088" y="792871"/>
                  <a:pt x="2878779" y="411425"/>
                  <a:pt x="3232150" y="331465"/>
                </a:cubicBezTo>
                <a:cubicBezTo>
                  <a:pt x="3585521" y="251505"/>
                  <a:pt x="4167816" y="267503"/>
                  <a:pt x="4340324" y="35072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850402" y="4013553"/>
            <a:ext cx="4051300" cy="1250950"/>
          </a:xfrm>
          <a:custGeom>
            <a:avLst/>
            <a:gdLst>
              <a:gd name="connsiteX0" fmla="*/ 0 w 4191000"/>
              <a:gd name="connsiteY0" fmla="*/ 1180089 h 1453139"/>
              <a:gd name="connsiteX1" fmla="*/ 1060450 w 4191000"/>
              <a:gd name="connsiteY1" fmla="*/ 5339 h 1453139"/>
              <a:gd name="connsiteX2" fmla="*/ 1663700 w 4191000"/>
              <a:gd name="connsiteY2" fmla="*/ 722889 h 1453139"/>
              <a:gd name="connsiteX3" fmla="*/ 2476500 w 4191000"/>
              <a:gd name="connsiteY3" fmla="*/ 183139 h 1453139"/>
              <a:gd name="connsiteX4" fmla="*/ 2971800 w 4191000"/>
              <a:gd name="connsiteY4" fmla="*/ 595889 h 1453139"/>
              <a:gd name="connsiteX5" fmla="*/ 3898900 w 4191000"/>
              <a:gd name="connsiteY5" fmla="*/ 278389 h 1453139"/>
              <a:gd name="connsiteX6" fmla="*/ 4191000 w 4191000"/>
              <a:gd name="connsiteY6" fmla="*/ 1453139 h 1453139"/>
              <a:gd name="connsiteX0" fmla="*/ 0 w 4191000"/>
              <a:gd name="connsiteY0" fmla="*/ 1250950 h 1250950"/>
              <a:gd name="connsiteX1" fmla="*/ 1060450 w 4191000"/>
              <a:gd name="connsiteY1" fmla="*/ 76200 h 1250950"/>
              <a:gd name="connsiteX2" fmla="*/ 1663700 w 4191000"/>
              <a:gd name="connsiteY2" fmla="*/ 793750 h 1250950"/>
              <a:gd name="connsiteX3" fmla="*/ 2476500 w 4191000"/>
              <a:gd name="connsiteY3" fmla="*/ 254000 h 1250950"/>
              <a:gd name="connsiteX4" fmla="*/ 2971800 w 4191000"/>
              <a:gd name="connsiteY4" fmla="*/ 666750 h 1250950"/>
              <a:gd name="connsiteX5" fmla="*/ 3898900 w 4191000"/>
              <a:gd name="connsiteY5" fmla="*/ 349250 h 1250950"/>
              <a:gd name="connsiteX6" fmla="*/ 4191000 w 4191000"/>
              <a:gd name="connsiteY6" fmla="*/ 1136576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1250950">
                <a:moveTo>
                  <a:pt x="0" y="1250950"/>
                </a:moveTo>
                <a:cubicBezTo>
                  <a:pt x="391583" y="701675"/>
                  <a:pt x="783167" y="152400"/>
                  <a:pt x="1060450" y="76200"/>
                </a:cubicBezTo>
                <a:cubicBezTo>
                  <a:pt x="1337733" y="0"/>
                  <a:pt x="1427692" y="764117"/>
                  <a:pt x="1663700" y="793750"/>
                </a:cubicBezTo>
                <a:cubicBezTo>
                  <a:pt x="1899708" y="823383"/>
                  <a:pt x="2258483" y="275167"/>
                  <a:pt x="2476500" y="254000"/>
                </a:cubicBezTo>
                <a:cubicBezTo>
                  <a:pt x="2694517" y="232833"/>
                  <a:pt x="2734733" y="650875"/>
                  <a:pt x="2971800" y="666750"/>
                </a:cubicBezTo>
                <a:cubicBezTo>
                  <a:pt x="3208867" y="682625"/>
                  <a:pt x="3695700" y="270946"/>
                  <a:pt x="3898900" y="349250"/>
                </a:cubicBezTo>
                <a:cubicBezTo>
                  <a:pt x="4102100" y="427554"/>
                  <a:pt x="4146550" y="620638"/>
                  <a:pt x="4191000" y="1136576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031852" y="4807866"/>
            <a:ext cx="1578748" cy="523220"/>
            <a:chOff x="971718" y="2607295"/>
            <a:chExt cx="1479914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971718" y="2607295"/>
              <a:ext cx="147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+mn-lt"/>
                  <a:cs typeface="Times New Roman" pitchFamily="18" charset="0"/>
                </a:rPr>
                <a:t>output  virtual frontal view</a:t>
              </a:r>
              <a:endParaRPr lang="zh-CN" altLang="en-US" sz="1400" b="1" dirty="0">
                <a:latin typeface="+mn-lt"/>
                <a:cs typeface="Times New Roman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971720" y="3070902"/>
              <a:ext cx="1080000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742836" y="5285185"/>
            <a:ext cx="219456" cy="418336"/>
            <a:chOff x="4139763" y="5975921"/>
            <a:chExt cx="219456" cy="418336"/>
          </a:xfrm>
        </p:grpSpPr>
        <p:pic>
          <p:nvPicPr>
            <p:cNvPr id="6" name="Picture 4" descr="F:\PoseInvariant_via_deep_auto_encoder\DB\MultiPie\001_01_02_050_07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39763" y="5975921"/>
              <a:ext cx="219456" cy="274320"/>
            </a:xfrm>
            <a:prstGeom prst="rect">
              <a:avLst/>
            </a:prstGeom>
            <a:noFill/>
          </p:spPr>
        </p:pic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4196531" y="6279957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99804" y="4839425"/>
            <a:ext cx="330324" cy="376044"/>
            <a:chOff x="5996731" y="5530161"/>
            <a:chExt cx="330324" cy="376044"/>
          </a:xfrm>
        </p:grpSpPr>
        <p:pic>
          <p:nvPicPr>
            <p:cNvPr id="7" name="Picture 5" descr="F:\PoseInvariant_via_deep_auto_encoder\DB\MultiPie\001_01_02_051_07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96731" y="5530161"/>
              <a:ext cx="219456" cy="274320"/>
            </a:xfrm>
            <a:prstGeom prst="rect">
              <a:avLst/>
            </a:prstGeom>
            <a:noFill/>
          </p:spPr>
        </p:pic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6212755" y="5791905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34381" y="4692015"/>
            <a:ext cx="1885453" cy="584775"/>
            <a:chOff x="690957" y="2577678"/>
            <a:chExt cx="2292757" cy="584775"/>
          </a:xfrm>
        </p:grpSpPr>
        <p:sp>
          <p:nvSpPr>
            <p:cNvPr id="41" name="TextBox 40"/>
            <p:cNvSpPr txBox="1"/>
            <p:nvPr/>
          </p:nvSpPr>
          <p:spPr>
            <a:xfrm>
              <a:off x="690957" y="2577678"/>
              <a:ext cx="22927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 smtClean="0">
                  <a:latin typeface="+mn-lt"/>
                  <a:cs typeface="Times New Roman" pitchFamily="18" charset="0"/>
                </a:rPr>
                <a:t>input non-frontal </a:t>
              </a:r>
            </a:p>
            <a:p>
              <a:pPr algn="ctr"/>
              <a:r>
                <a:rPr lang="en-US" altLang="zh-CN" sz="1600" b="1" dirty="0" smtClean="0">
                  <a:latin typeface="+mn-lt"/>
                  <a:cs typeface="Times New Roman" pitchFamily="18" charset="0"/>
                </a:rPr>
                <a:t>face image </a:t>
              </a:r>
              <a:endParaRPr lang="zh-CN" altLang="en-US" sz="1600" b="1" dirty="0">
                <a:latin typeface="+mn-lt"/>
                <a:cs typeface="Times New Roman" pitchFamily="18" charset="0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V="1">
              <a:off x="1044999" y="3086253"/>
              <a:ext cx="1576141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855388" y="5069161"/>
            <a:ext cx="360040" cy="274320"/>
            <a:chOff x="2252315" y="5759897"/>
            <a:chExt cx="360040" cy="274320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2252315" y="5808819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9" descr="F:\PoseInvariant_via_deep_auto_encoder\DB\MultiPie\001_01_02_190_07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92899" y="5759897"/>
              <a:ext cx="219456" cy="274320"/>
            </a:xfrm>
            <a:prstGeom prst="rect">
              <a:avLst/>
            </a:prstGeom>
            <a:noFill/>
          </p:spPr>
        </p:pic>
      </p:grpSp>
      <p:grpSp>
        <p:nvGrpSpPr>
          <p:cNvPr id="46" name="组合 45"/>
          <p:cNvGrpSpPr/>
          <p:nvPr/>
        </p:nvGrpSpPr>
        <p:grpSpPr>
          <a:xfrm>
            <a:off x="3644044" y="4839425"/>
            <a:ext cx="219456" cy="418336"/>
            <a:chOff x="3040971" y="5530161"/>
            <a:chExt cx="219456" cy="418336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3074119" y="5530161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Picture 3" descr="F:\PoseInvariant_via_deep_auto_encoder\DB\MultiPie\001_01_02_041_07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0971" y="5674177"/>
              <a:ext cx="219456" cy="274320"/>
            </a:xfrm>
            <a:prstGeom prst="rect">
              <a:avLst/>
            </a:prstGeom>
            <a:noFill/>
          </p:spPr>
        </p:pic>
      </p:grpSp>
      <p:sp>
        <p:nvSpPr>
          <p:cNvPr id="33" name="任意多边形 32"/>
          <p:cNvSpPr/>
          <p:nvPr/>
        </p:nvSpPr>
        <p:spPr>
          <a:xfrm flipV="1">
            <a:off x="2895600" y="5276790"/>
            <a:ext cx="4051300" cy="747883"/>
          </a:xfrm>
          <a:custGeom>
            <a:avLst/>
            <a:gdLst>
              <a:gd name="connsiteX0" fmla="*/ 0 w 4191000"/>
              <a:gd name="connsiteY0" fmla="*/ 1180089 h 1453139"/>
              <a:gd name="connsiteX1" fmla="*/ 1060450 w 4191000"/>
              <a:gd name="connsiteY1" fmla="*/ 5339 h 1453139"/>
              <a:gd name="connsiteX2" fmla="*/ 1663700 w 4191000"/>
              <a:gd name="connsiteY2" fmla="*/ 722889 h 1453139"/>
              <a:gd name="connsiteX3" fmla="*/ 2476500 w 4191000"/>
              <a:gd name="connsiteY3" fmla="*/ 183139 h 1453139"/>
              <a:gd name="connsiteX4" fmla="*/ 2971800 w 4191000"/>
              <a:gd name="connsiteY4" fmla="*/ 595889 h 1453139"/>
              <a:gd name="connsiteX5" fmla="*/ 3898900 w 4191000"/>
              <a:gd name="connsiteY5" fmla="*/ 278389 h 1453139"/>
              <a:gd name="connsiteX6" fmla="*/ 4191000 w 4191000"/>
              <a:gd name="connsiteY6" fmla="*/ 1453139 h 1453139"/>
              <a:gd name="connsiteX0" fmla="*/ 0 w 4191000"/>
              <a:gd name="connsiteY0" fmla="*/ 1250950 h 1250950"/>
              <a:gd name="connsiteX1" fmla="*/ 1060450 w 4191000"/>
              <a:gd name="connsiteY1" fmla="*/ 76200 h 1250950"/>
              <a:gd name="connsiteX2" fmla="*/ 1663700 w 4191000"/>
              <a:gd name="connsiteY2" fmla="*/ 793750 h 1250950"/>
              <a:gd name="connsiteX3" fmla="*/ 2476500 w 4191000"/>
              <a:gd name="connsiteY3" fmla="*/ 254000 h 1250950"/>
              <a:gd name="connsiteX4" fmla="*/ 2971800 w 4191000"/>
              <a:gd name="connsiteY4" fmla="*/ 666750 h 1250950"/>
              <a:gd name="connsiteX5" fmla="*/ 3898900 w 4191000"/>
              <a:gd name="connsiteY5" fmla="*/ 349250 h 1250950"/>
              <a:gd name="connsiteX6" fmla="*/ 4191000 w 4191000"/>
              <a:gd name="connsiteY6" fmla="*/ 1136576 h 1250950"/>
              <a:gd name="connsiteX0" fmla="*/ 0 w 4191000"/>
              <a:gd name="connsiteY0" fmla="*/ 1879750 h 1879750"/>
              <a:gd name="connsiteX1" fmla="*/ 1060450 w 4191000"/>
              <a:gd name="connsiteY1" fmla="*/ 705000 h 1879750"/>
              <a:gd name="connsiteX2" fmla="*/ 1663700 w 4191000"/>
              <a:gd name="connsiteY2" fmla="*/ 1422550 h 1879750"/>
              <a:gd name="connsiteX3" fmla="*/ 2271548 w 4191000"/>
              <a:gd name="connsiteY3" fmla="*/ 287 h 1879750"/>
              <a:gd name="connsiteX4" fmla="*/ 2971800 w 4191000"/>
              <a:gd name="connsiteY4" fmla="*/ 1295550 h 1879750"/>
              <a:gd name="connsiteX5" fmla="*/ 3898900 w 4191000"/>
              <a:gd name="connsiteY5" fmla="*/ 978050 h 1879750"/>
              <a:gd name="connsiteX6" fmla="*/ 4191000 w 4191000"/>
              <a:gd name="connsiteY6" fmla="*/ 1765376 h 1879750"/>
              <a:gd name="connsiteX0" fmla="*/ 0 w 4191000"/>
              <a:gd name="connsiteY0" fmla="*/ 1952205 h 1952205"/>
              <a:gd name="connsiteX1" fmla="*/ 1060450 w 4191000"/>
              <a:gd name="connsiteY1" fmla="*/ 777455 h 1952205"/>
              <a:gd name="connsiteX2" fmla="*/ 1537576 w 4191000"/>
              <a:gd name="connsiteY2" fmla="*/ 228791 h 1952205"/>
              <a:gd name="connsiteX3" fmla="*/ 2271548 w 4191000"/>
              <a:gd name="connsiteY3" fmla="*/ 72742 h 1952205"/>
              <a:gd name="connsiteX4" fmla="*/ 2971800 w 4191000"/>
              <a:gd name="connsiteY4" fmla="*/ 1368005 h 1952205"/>
              <a:gd name="connsiteX5" fmla="*/ 3898900 w 4191000"/>
              <a:gd name="connsiteY5" fmla="*/ 1050505 h 1952205"/>
              <a:gd name="connsiteX6" fmla="*/ 4191000 w 4191000"/>
              <a:gd name="connsiteY6" fmla="*/ 1837831 h 1952205"/>
              <a:gd name="connsiteX0" fmla="*/ 0 w 4191000"/>
              <a:gd name="connsiteY0" fmla="*/ 1884415 h 1884415"/>
              <a:gd name="connsiteX1" fmla="*/ 1060450 w 4191000"/>
              <a:gd name="connsiteY1" fmla="*/ 709665 h 1884415"/>
              <a:gd name="connsiteX2" fmla="*/ 1537576 w 4191000"/>
              <a:gd name="connsiteY2" fmla="*/ 161001 h 1884415"/>
              <a:gd name="connsiteX3" fmla="*/ 2271548 w 4191000"/>
              <a:gd name="connsiteY3" fmla="*/ 4952 h 1884415"/>
              <a:gd name="connsiteX4" fmla="*/ 3145221 w 4191000"/>
              <a:gd name="connsiteY4" fmla="*/ 302590 h 1884415"/>
              <a:gd name="connsiteX5" fmla="*/ 3898900 w 4191000"/>
              <a:gd name="connsiteY5" fmla="*/ 982715 h 1884415"/>
              <a:gd name="connsiteX6" fmla="*/ 4191000 w 4191000"/>
              <a:gd name="connsiteY6" fmla="*/ 1770041 h 1884415"/>
              <a:gd name="connsiteX0" fmla="*/ 0 w 4191000"/>
              <a:gd name="connsiteY0" fmla="*/ 1884415 h 1884415"/>
              <a:gd name="connsiteX1" fmla="*/ 1060450 w 4191000"/>
              <a:gd name="connsiteY1" fmla="*/ 709665 h 1884415"/>
              <a:gd name="connsiteX2" fmla="*/ 1537576 w 4191000"/>
              <a:gd name="connsiteY2" fmla="*/ 161001 h 1884415"/>
              <a:gd name="connsiteX3" fmla="*/ 2271548 w 4191000"/>
              <a:gd name="connsiteY3" fmla="*/ 4952 h 1884415"/>
              <a:gd name="connsiteX4" fmla="*/ 3145221 w 4191000"/>
              <a:gd name="connsiteY4" fmla="*/ 302590 h 1884415"/>
              <a:gd name="connsiteX5" fmla="*/ 3615121 w 4191000"/>
              <a:gd name="connsiteY5" fmla="*/ 1212935 h 1884415"/>
              <a:gd name="connsiteX6" fmla="*/ 4191000 w 4191000"/>
              <a:gd name="connsiteY6" fmla="*/ 1770041 h 1884415"/>
              <a:gd name="connsiteX0" fmla="*/ 0 w 4191000"/>
              <a:gd name="connsiteY0" fmla="*/ 1882965 h 1882965"/>
              <a:gd name="connsiteX1" fmla="*/ 603250 w 4191000"/>
              <a:gd name="connsiteY1" fmla="*/ 477993 h 1882965"/>
              <a:gd name="connsiteX2" fmla="*/ 1537576 w 4191000"/>
              <a:gd name="connsiteY2" fmla="*/ 159551 h 1882965"/>
              <a:gd name="connsiteX3" fmla="*/ 2271548 w 4191000"/>
              <a:gd name="connsiteY3" fmla="*/ 3502 h 1882965"/>
              <a:gd name="connsiteX4" fmla="*/ 3145221 w 4191000"/>
              <a:gd name="connsiteY4" fmla="*/ 301140 h 1882965"/>
              <a:gd name="connsiteX5" fmla="*/ 3615121 w 4191000"/>
              <a:gd name="connsiteY5" fmla="*/ 1211485 h 1882965"/>
              <a:gd name="connsiteX6" fmla="*/ 4191000 w 4191000"/>
              <a:gd name="connsiteY6" fmla="*/ 1768591 h 188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1882965">
                <a:moveTo>
                  <a:pt x="0" y="1882965"/>
                </a:moveTo>
                <a:cubicBezTo>
                  <a:pt x="391583" y="1333690"/>
                  <a:pt x="346987" y="765229"/>
                  <a:pt x="603250" y="477993"/>
                </a:cubicBezTo>
                <a:cubicBezTo>
                  <a:pt x="859513" y="190757"/>
                  <a:pt x="1259526" y="238633"/>
                  <a:pt x="1537576" y="159551"/>
                </a:cubicBezTo>
                <a:cubicBezTo>
                  <a:pt x="1815626" y="80469"/>
                  <a:pt x="2003607" y="-20096"/>
                  <a:pt x="2271548" y="3502"/>
                </a:cubicBezTo>
                <a:cubicBezTo>
                  <a:pt x="2539489" y="27100"/>
                  <a:pt x="2921292" y="99810"/>
                  <a:pt x="3145221" y="301140"/>
                </a:cubicBezTo>
                <a:cubicBezTo>
                  <a:pt x="3369150" y="502470"/>
                  <a:pt x="3411921" y="1133181"/>
                  <a:pt x="3615121" y="1211485"/>
                </a:cubicBezTo>
                <a:cubicBezTo>
                  <a:pt x="3818321" y="1289789"/>
                  <a:pt x="4146550" y="1252653"/>
                  <a:pt x="4191000" y="1768591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458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Our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Step1: optimize each single-layer progressive AE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Step2: fine-tune the stacked deep network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Step3: outputs few topmost hidden layers  as pose-robust features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Step4: supervised feature extraction via Fisher Linear Discriminant analysis (FLD)</a:t>
            </a:r>
          </a:p>
          <a:p>
            <a:r>
              <a:rPr lang="en-US" altLang="zh-CN" sz="2000" dirty="0" smtClean="0"/>
              <a:t>Step5: nearest neighbor classifier is used for recognition</a:t>
            </a:r>
          </a:p>
          <a:p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5" y="2060848"/>
            <a:ext cx="7118947" cy="4825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32" y="3191285"/>
            <a:ext cx="7120800" cy="5578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32" y="4859260"/>
            <a:ext cx="7120800" cy="289141"/>
          </a:xfrm>
          <a:prstGeom prst="rect">
            <a:avLst/>
          </a:prstGeom>
        </p:spPr>
      </p:pic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61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2"/>
          <a:stretch/>
        </p:blipFill>
        <p:spPr bwMode="auto">
          <a:xfrm>
            <a:off x="1752600" y="1310639"/>
            <a:ext cx="4876800" cy="526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63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6"/>
          <a:stretch/>
        </p:blipFill>
        <p:spPr bwMode="auto">
          <a:xfrm>
            <a:off x="990600" y="1143000"/>
            <a:ext cx="6324600" cy="531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16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Experimental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Comparison on Multi-PIE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r>
              <a:rPr lang="en-US" altLang="zh-CN" dirty="0" smtClean="0"/>
              <a:t>Comparison on FERET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8" y="1846907"/>
            <a:ext cx="7200000" cy="17344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8" y="4419600"/>
            <a:ext cx="7200000" cy="1826471"/>
          </a:xfrm>
          <a:prstGeom prst="rect">
            <a:avLst/>
          </a:prstGeom>
        </p:spPr>
      </p:pic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66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SPAE 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SPAE performs better than </a:t>
            </a:r>
            <a:r>
              <a:rPr lang="en-US" altLang="zh-CN" dirty="0" smtClean="0"/>
              <a:t>other 2D </a:t>
            </a:r>
            <a:r>
              <a:rPr lang="en-US" altLang="zh-CN" dirty="0"/>
              <a:t>methods, and comparable to 3D </a:t>
            </a:r>
            <a:r>
              <a:rPr lang="en-US" altLang="zh-CN" dirty="0" smtClean="0"/>
              <a:t>ones</a:t>
            </a:r>
          </a:p>
          <a:p>
            <a:endParaRPr lang="en-US" altLang="zh-CN" dirty="0"/>
          </a:p>
          <a:p>
            <a:r>
              <a:rPr lang="en-US" altLang="zh-CN" dirty="0" smtClean="0"/>
              <a:t>SPAE </a:t>
            </a:r>
            <a:r>
              <a:rPr lang="en-US" altLang="zh-CN" dirty="0"/>
              <a:t>can narrow down pose variations layer by layer, </a:t>
            </a:r>
            <a:r>
              <a:rPr lang="en-US" altLang="zh-CN" dirty="0" smtClean="0"/>
              <a:t> along pose </a:t>
            </a:r>
            <a:r>
              <a:rPr lang="en-US" altLang="zh-CN" dirty="0"/>
              <a:t>variation </a:t>
            </a:r>
            <a:r>
              <a:rPr lang="en-US" altLang="zh-CN" dirty="0" smtClean="0"/>
              <a:t>manifold</a:t>
            </a:r>
          </a:p>
          <a:p>
            <a:endParaRPr lang="en-US" altLang="zh-CN" dirty="0"/>
          </a:p>
          <a:p>
            <a:r>
              <a:rPr lang="en-US" altLang="zh-CN" dirty="0"/>
              <a:t>SPAE needs no pose estimation of test </a:t>
            </a:r>
            <a:r>
              <a:rPr lang="en-US" altLang="zh-CN" dirty="0" smtClean="0"/>
              <a:t>image</a:t>
            </a:r>
          </a:p>
          <a:p>
            <a:endParaRPr lang="en-US" altLang="zh-CN" dirty="0"/>
          </a:p>
          <a:p>
            <a:r>
              <a:rPr lang="en-US" altLang="zh-CN" dirty="0" smtClean="0"/>
              <a:t>Prior domain knowledge does help the design of deep network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332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CNN (+big data) for feature learning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cs typeface="+mn-cs"/>
              </a:rPr>
              <a:t>EmotioW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 2014 challenge</a:t>
            </a:r>
          </a:p>
          <a:p>
            <a:pPr marL="742950" lvl="2" indent="-342900">
              <a:buSzPct val="75000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cs"/>
              </a:rPr>
              <a:t>For FG2015 video face recognition challenge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Deep learning for nonlinear regression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Face Alignment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Stacked Progressive Auto-Encoders (SPAE) for face recognition across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pose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Summary </a:t>
            </a:r>
            <a:r>
              <a:rPr lang="en-US" altLang="zh-CN" dirty="0">
                <a:solidFill>
                  <a:srgbClr val="0000FF"/>
                </a:solidFill>
              </a:rPr>
              <a:t>and discussion 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9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Advertisement: a new database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COX video face database</a:t>
            </a:r>
          </a:p>
          <a:p>
            <a:pPr lvl="1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vipl.ict.ac.cn/resources/datasets/cox-face-dataset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Features of COX</a:t>
            </a:r>
          </a:p>
          <a:p>
            <a:pPr lvl="1"/>
            <a:r>
              <a:rPr lang="en-US" altLang="zh-CN" dirty="0" smtClean="0"/>
              <a:t>1000 subjects, each</a:t>
            </a:r>
          </a:p>
          <a:p>
            <a:pPr lvl="2"/>
            <a:r>
              <a:rPr lang="en-US" altLang="zh-CN" dirty="0" smtClean="0"/>
              <a:t>1 high quality still image</a:t>
            </a:r>
          </a:p>
          <a:p>
            <a:pPr lvl="2"/>
            <a:r>
              <a:rPr lang="en-US" altLang="zh-CN" dirty="0" smtClean="0"/>
              <a:t>3 low quality video clips </a:t>
            </a:r>
            <a:br>
              <a:rPr lang="en-US" altLang="zh-CN" dirty="0" smtClean="0"/>
            </a:br>
            <a:r>
              <a:rPr lang="en-US" altLang="zh-CN" dirty="0" smtClean="0"/>
              <a:t>from 3 camcorders</a:t>
            </a:r>
          </a:p>
          <a:p>
            <a:pPr lvl="1"/>
            <a:r>
              <a:rPr lang="en-US" altLang="zh-CN" dirty="0" smtClean="0"/>
              <a:t>(Intended to) simulate </a:t>
            </a:r>
            <a:br>
              <a:rPr lang="en-US" altLang="zh-CN" dirty="0" smtClean="0"/>
            </a:br>
            <a:r>
              <a:rPr lang="en-US" altLang="zh-CN" dirty="0" smtClean="0"/>
              <a:t>video surveillance</a:t>
            </a:r>
          </a:p>
          <a:p>
            <a:pPr lvl="1"/>
            <a:r>
              <a:rPr lang="en-US" altLang="zh-CN" dirty="0" smtClean="0"/>
              <a:t>Evaluation protocols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63491" name="Picture 3" descr="C:\Users\sgshan\AppData\Roaming\Tencent\Users\2877291096\QQ\WinTemp\RichOle\`K[3U)~)F$I[YT[67W8@98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81821"/>
            <a:ext cx="3733800" cy="366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99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and discussion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DL (esp. CNN) wins with “big” data</a:t>
            </a:r>
          </a:p>
          <a:p>
            <a:pPr lvl="1"/>
            <a:r>
              <a:rPr lang="en-US" altLang="zh-CN" dirty="0"/>
              <a:t>So, collect big data…</a:t>
            </a:r>
          </a:p>
          <a:p>
            <a:pPr lvl="1"/>
            <a:r>
              <a:rPr lang="en-US" altLang="zh-CN" dirty="0" smtClean="0"/>
              <a:t>The deeper, the better (?)</a:t>
            </a:r>
          </a:p>
          <a:p>
            <a:r>
              <a:rPr lang="en-US" altLang="zh-CN" dirty="0" smtClean="0"/>
              <a:t>No ability to collect big data? Or, big data is impossible?</a:t>
            </a:r>
          </a:p>
          <a:p>
            <a:pPr lvl="1"/>
            <a:r>
              <a:rPr lang="en-US" altLang="zh-CN" dirty="0" smtClean="0"/>
              <a:t>SAE works for nonlinear regression  </a:t>
            </a:r>
          </a:p>
          <a:p>
            <a:pPr lvl="1"/>
            <a:r>
              <a:rPr lang="en-US" altLang="zh-CN" dirty="0" smtClean="0"/>
              <a:t>Past experiences help to build model </a:t>
            </a:r>
          </a:p>
          <a:p>
            <a:pPr lvl="1"/>
            <a:r>
              <a:rPr lang="en-US" altLang="zh-CN" dirty="0" smtClean="0"/>
              <a:t>Data </a:t>
            </a:r>
            <a:r>
              <a:rPr lang="en-US" altLang="zh-CN" dirty="0"/>
              <a:t>structure </a:t>
            </a:r>
            <a:r>
              <a:rPr lang="en-US" altLang="zh-CN" dirty="0" smtClean="0"/>
              <a:t>help to design network</a:t>
            </a:r>
            <a:endParaRPr lang="en-US" altLang="zh-CN" dirty="0"/>
          </a:p>
          <a:p>
            <a:pPr lvl="1"/>
            <a:r>
              <a:rPr lang="en-US" altLang="zh-CN" dirty="0" smtClean="0"/>
              <a:t>Priors help to design the objective functions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606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Collaborators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4A742-DF64-4075-82A3-EEED77A75C26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pic>
        <p:nvPicPr>
          <p:cNvPr id="64514" name="Picture 2" descr="http://vipl.ict.ac.cn/sites/default/files/styles/thumbnail/public/people/image/xlch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04" y="1344930"/>
            <a:ext cx="173736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http://vipl.ict.ac.cn/sites/default/files/styles/thumbnail/public/people/image/home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108" y="1344930"/>
            <a:ext cx="164084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vipl.ict.ac.cn/sites/default/files/styles/thumbnail/public/people/image/vipl_websit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93" y="1344930"/>
            <a:ext cx="1563624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vipl.ict.ac.cn/sites/default/files/styles/thumbnail/public/people/image/lishaox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49" y="3906520"/>
            <a:ext cx="14478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vipl.ict.ac.cn/sites/default/files/styles/thumbnail/public/people/image/Smi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82" y="3977640"/>
            <a:ext cx="1293368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vipl.ict.ac.cn/sites/default/files/styles/thumbnail/public/people/image/large_RG4H_7b960000036b125c_cro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37000"/>
            <a:ext cx="1891792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6" name="Picture 14" descr="http://vipl.ict.ac.cn/sites/default/files/styles/thumbnail/public/people/image/graduate_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1" y="3906520"/>
            <a:ext cx="1409192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77404" y="3275330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Xilin Chen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13848" y="3275330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Ruiping Wang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3425" y="3275330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Mein Kan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19200" y="591161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Jie Zhang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1784" y="591161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Mengyi Liu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56784" y="591161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Zhiwu Huang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6605" y="591161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Shaoxin 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8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55650" y="2514601"/>
            <a:ext cx="7772400" cy="1828800"/>
          </a:xfrm>
        </p:spPr>
        <p:txBody>
          <a:bodyPr/>
          <a:lstStyle/>
          <a:p>
            <a:pPr algn="ctr" eaLnBrk="1" hangingPunct="1"/>
            <a:r>
              <a:rPr lang="en-US" altLang="zh-CN" sz="6000" dirty="0" smtClean="0">
                <a:solidFill>
                  <a:schemeClr val="tx1"/>
                </a:solidFill>
              </a:rPr>
              <a:t>Thank you!</a:t>
            </a:r>
            <a:br>
              <a:rPr lang="en-US" altLang="zh-CN" sz="6000" dirty="0" smtClean="0">
                <a:solidFill>
                  <a:schemeClr val="tx1"/>
                </a:solidFill>
              </a:rPr>
            </a:br>
            <a:r>
              <a:rPr lang="en-US" altLang="zh-CN" sz="6000" dirty="0" smtClean="0">
                <a:solidFill>
                  <a:schemeClr val="tx1"/>
                </a:solidFill>
              </a:rPr>
              <a:t/>
            </a:r>
            <a:br>
              <a:rPr lang="en-US" altLang="zh-CN" sz="6000" dirty="0" smtClean="0">
                <a:solidFill>
                  <a:schemeClr val="tx1"/>
                </a:solidFill>
              </a:rPr>
            </a:br>
            <a:r>
              <a:rPr lang="en-US" altLang="zh-CN" sz="6000" dirty="0" smtClean="0">
                <a:solidFill>
                  <a:schemeClr val="tx1"/>
                </a:solidFill>
              </a:rPr>
              <a:t>Q&amp;A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CNN (+big data) for feature learning</a:t>
            </a:r>
          </a:p>
          <a:p>
            <a:r>
              <a:rPr lang="en-US" altLang="zh-CN" dirty="0" smtClean="0"/>
              <a:t>Deep learning for nonlinear regression</a:t>
            </a:r>
          </a:p>
          <a:p>
            <a:pPr lvl="1"/>
            <a:r>
              <a:rPr lang="en-US" altLang="zh-CN" dirty="0" smtClean="0"/>
              <a:t>DAE for face alignment</a:t>
            </a:r>
          </a:p>
          <a:p>
            <a:pPr lvl="1"/>
            <a:r>
              <a:rPr lang="en-US" altLang="zh-CN" dirty="0" smtClean="0"/>
              <a:t>DAE for pose normalization</a:t>
            </a:r>
            <a:endParaRPr lang="en-US" altLang="zh-CN" dirty="0"/>
          </a:p>
          <a:p>
            <a:r>
              <a:rPr lang="en-US" altLang="zh-CN" dirty="0" smtClean="0"/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3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CN" dirty="0" smtClean="0"/>
              <a:t>CNN (+big data) for feature learning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For </a:t>
            </a:r>
            <a:r>
              <a:rPr lang="en-US" altLang="zh-CN" dirty="0" err="1" smtClean="0">
                <a:solidFill>
                  <a:srgbClr val="0000FF"/>
                </a:solidFill>
              </a:rPr>
              <a:t>EmotioW</a:t>
            </a:r>
            <a:r>
              <a:rPr lang="en-US" altLang="zh-CN" dirty="0" smtClean="0">
                <a:solidFill>
                  <a:srgbClr val="0000FF"/>
                </a:solidFill>
              </a:rPr>
              <a:t> 2014 challenge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For FG2015 video FR challenge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Deep learning for nonlinear regression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face alignment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DAE for pose normalization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and discussion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07951" y="6019800"/>
            <a:ext cx="810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008000"/>
                </a:solidFill>
              </a:rPr>
              <a:t>M. Liu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R. Wang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S. Li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err="1" smtClean="0">
                <a:solidFill>
                  <a:srgbClr val="008000"/>
                </a:solidFill>
              </a:rPr>
              <a:t>Z.Huang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err="1">
                <a:solidFill>
                  <a:srgbClr val="008000"/>
                </a:solidFill>
              </a:rPr>
              <a:t>S.Shan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en-US" altLang="zh-CN" sz="1600" dirty="0" smtClean="0">
                <a:solidFill>
                  <a:srgbClr val="008000"/>
                </a:solidFill>
              </a:rPr>
              <a:t>X. Chen</a:t>
            </a:r>
            <a:r>
              <a:rPr lang="en-US" altLang="zh-CN" sz="1600" dirty="0">
                <a:solidFill>
                  <a:srgbClr val="008000"/>
                </a:solidFill>
              </a:rPr>
              <a:t>. Combining Multiple Kernel Methods on </a:t>
            </a:r>
            <a:r>
              <a:rPr lang="en-US" altLang="zh-CN" sz="1600" dirty="0" smtClean="0">
                <a:solidFill>
                  <a:srgbClr val="008000"/>
                </a:solidFill>
              </a:rPr>
              <a:t>Riemannian Manifold </a:t>
            </a:r>
            <a:r>
              <a:rPr lang="en-US" altLang="zh-CN" sz="1600" dirty="0">
                <a:solidFill>
                  <a:srgbClr val="008000"/>
                </a:solidFill>
              </a:rPr>
              <a:t>for Emotion Recognition in the </a:t>
            </a:r>
            <a:r>
              <a:rPr lang="en-US" altLang="zh-CN" sz="1600" dirty="0" smtClean="0">
                <a:solidFill>
                  <a:srgbClr val="008000"/>
                </a:solidFill>
              </a:rPr>
              <a:t>Wild. ACM ICMI 2014</a:t>
            </a:r>
            <a:endParaRPr lang="zh-CN" alt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EmotioW</a:t>
            </a:r>
            <a:r>
              <a:rPr lang="en-US" altLang="zh-CN" dirty="0"/>
              <a:t> </a:t>
            </a:r>
            <a:r>
              <a:rPr lang="en-US" altLang="zh-CN" dirty="0" smtClean="0"/>
              <a:t>2014: 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8137298" cy="5095875"/>
          </a:xfrm>
        </p:spPr>
        <p:txBody>
          <a:bodyPr/>
          <a:lstStyle/>
          <a:p>
            <a:r>
              <a:rPr lang="en-US" altLang="zh-CN" dirty="0" smtClean="0"/>
              <a:t>Task</a:t>
            </a:r>
          </a:p>
          <a:p>
            <a:pPr lvl="1"/>
            <a:r>
              <a:rPr lang="en-US" altLang="zh-CN" dirty="0" smtClean="0"/>
              <a:t>Classify a sample audio-video clip into one of the seven categories</a:t>
            </a:r>
          </a:p>
          <a:p>
            <a:pPr lvl="2"/>
            <a:r>
              <a:rPr lang="en-US" altLang="zh-CN" dirty="0" smtClean="0"/>
              <a:t>Neutral</a:t>
            </a:r>
            <a:r>
              <a:rPr lang="en-US" altLang="zh-CN" dirty="0"/>
              <a:t>, </a:t>
            </a:r>
            <a:r>
              <a:rPr lang="en-US" altLang="zh-CN" dirty="0" smtClean="0"/>
              <a:t>anger, disgust, fear, happy, sad, surprise</a:t>
            </a:r>
          </a:p>
          <a:p>
            <a:r>
              <a:rPr lang="en-US" altLang="zh-CN" dirty="0" smtClean="0"/>
              <a:t>Challenge</a:t>
            </a:r>
          </a:p>
          <a:p>
            <a:pPr lvl="1"/>
            <a:r>
              <a:rPr lang="en-US" altLang="zh-CN" dirty="0" smtClean="0"/>
              <a:t>Close-to-real-world conditions</a:t>
            </a:r>
          </a:p>
          <a:p>
            <a:pPr lvl="2"/>
            <a:r>
              <a:rPr lang="en-US" altLang="zh-CN" dirty="0" smtClean="0"/>
              <a:t>Large variations e.g. head pose, illumination, partial occlusion, etc.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482349" y="4957400"/>
            <a:ext cx="7200000" cy="1443398"/>
            <a:chOff x="1043608" y="3789040"/>
            <a:chExt cx="7200000" cy="1443398"/>
          </a:xfrm>
        </p:grpSpPr>
        <p:pic>
          <p:nvPicPr>
            <p:cNvPr id="7" name="Picture 2" descr="E:\database\EmotiW2013\EmotiW_2013_Test_Image\000236840 (2013-7-3 10-06-33)\000236840 0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792438"/>
              <a:ext cx="180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:\database\EmotiW2013\EmotiW_2013_Test_Image\000436000 (2013-7-3 10-06-33)\000436000 1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608" y="3792438"/>
              <a:ext cx="180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E:\database\EmotiW2013\EmotiW_2013_Test_Image\000311160 (2013-7-3 10-06-33)\000311160 0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608" y="3792438"/>
              <a:ext cx="180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E:\database\EmotiW2013\EmotiW_2013_Test_Image\000724480 (2013-7-3 10-06-33)\000724480 1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608" y="3789040"/>
              <a:ext cx="180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/>
          <a:p>
            <a:pPr>
              <a:defRPr/>
            </a:pPr>
            <a:fld id="{4D31C6B7-916C-47F3-80AA-E9D9D4647FEE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30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6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def \W  {{\bf W}}&#10;\def \b {{\bf b}}&#10;\def \f {{\bf f}}&#10;\def \g {{\bf g}}&#10;\def \x {{\bf x}}&#10;\def \z {{\bf z}}&#10;\def \bbV {{\mathbb{V}}}&#10;&#10;$\left[\W_k^*,\b_k^*, \hat{\W}_k^*,\hat{\b}_k^*\right] = \arg\min\limits_{\W_k,\b_k, \hat{\W}_k,\hat{\b}_k}\sum\nolimits_{i=1}^N\sum\nolimits_{j\in \bbV}\|\x_{il_{ij}^{k}} - \g_k(\f_k(\z_{ij}^{k-1}))\|_2^2$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def \A  {{\bf A}}&#10;\def \B  {{\bf B}}&#10;\def \D  {{\bf D}}&#10;\def \F  {{\bf F}}&#10;\def \H  {{\bf H}}&#10;\def \I  {{\bf I}}&#10;\def \R  {{\bf R}}&#10;\def \S  {{\bf S}}&#10;\def \U  {{\bf U}}&#10;\def \V  {{\bf V}}&#10;\def \W  {{\bf W}}&#10;\def \X  {{\bf X}}&#10;&#10;\def \bbR {{\mathbb{R}}}&#10;\def \bbV {{\mathbb{V}}}&#10;\def \bbP {{\mathbb{P}}}&#10;\def \bS {{\bf \Sigma}}&#10;\def \cX {{\mathcal X}}&#10;&#10;\def \o {{\bf 0}}&#10;\def \a {{\bf a}}&#10;\def \b {{\bf b}}&#10;\def \f {{\bf f}}&#10;\def \g {{\bf g}}&#10;\def \s {{\bf s}}&#10;\def \u {{\bf u}}&#10;\def \w {{\bf w}}&#10;\def \x {{\bf x}}&#10;\def \z {{\bf z}}&#10;\def \hz {\hat{\bf z}}&#10;&#10;\def \bb {{\bm \beta}}&#10;&#10;\begin{equation*}\label{equ:decoder_pose_cost_fine_tune}&#10;\begin{aligned}&#10;\arg\!\!\!\!\!\!\!\!\!\!\!\!\!\!\!\!\min_{{\W_k|_{k=1}^L,\b_k|_{k=1}^L, \hat{\W}_L,\hat{\b}_L}} \sum\nolimits_{i=1}^N\sum\nolimits_{j\in \bbV}\|\x_{i,0^\circ} - \g_L(\f_L(\f_{L-1}(\cdots \f_1(\x_{ij}))))\|_2^2.&#10;\end{aligned}&#10;\end{equation*}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def \A  {{\bf A}}&#10;\def \B  {{\bf B}}&#10;\def \D  {{\bf D}}&#10;\def \F  {{\bf F}}&#10;\def \H  {{\bf H}}&#10;\def \I  {{\bf I}}&#10;\def \R  {{\bf R}}&#10;\def \S  {{\bf S}}&#10;\def \U  {{\bf U}}&#10;\def \V  {{\bf V}}&#10;\def \W  {{\bf W}}&#10;\def \X  {{\bf X}}&#10;&#10;\def \bbR {{\mathbb{R}}}&#10;\def \bbV {{\mathbb{V}}}&#10;\def \bbP {{\mathbb{P}}}&#10;\def \bS {{\bf \Sigma}}&#10;\def \cX {{\mathcal X}}&#10;&#10;\def \o {{\bf 0}}&#10;\def \a {{\bf a}}&#10;\def \b {{\bf b}}&#10;\def \f {{\bf f}}&#10;\def \g {{\bf g}}&#10;\def \s {{\bf s}}&#10;\def \u {{\bf u}}&#10;\def \w {{\bf w}}&#10;\def \x {{\bf x}}&#10;\def \z {{\bf z}}&#10;\def \hz {\hat{\bf z}}&#10;&#10;\def \bb {{\bm \beta}}&#10;&#10;&#10;\begin{equation*} \label{equ:F(x)}&#10;\begin{aligned}&#10;\!\!\!\F(\x) = [\f_L(\z^{L-1}); \f_{L-1}(\z^{L-2}); \cdots; \f_{L-k}(\z^{L-k-1})], \, \,  0\leq k\leq L-1&#10;\end{aligned}&#10;\end{equatio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subfigure}&#10;\usepackage{multirow}&#10;\usepackage{subfigure}&#10;\usepackage{stfloats}&#10;\usepackage{cite}&#10;\pagestyle{empty}&#10;\begin{document}&#10;&#10;\begin{table*}&#10;\renewcommand\arraystretch{1.1}&#10;\centering&#10;\small&#10;\begin{tabular}{|c c| c| c| c| c| c| c| c| c|}&#10;\hline&#10;\multirow{2}{*}{Methods} &amp; {} &amp; \multicolumn{7}{c|}{Probe Pose} &amp;\multirow{2}{*}{Pose Estimation} \\ \cline{3-9}&#10;                        &amp;{} &amp; {-45$^\circ$} &amp; {-30$^\circ$} &amp; {-15$^\circ$} &amp; {+15$^\circ$} &amp; {+30$^\circ$} &amp; {+45$^\circ$} &amp; {Average} &amp;\multicolumn{1}{c|}{}\\&#10;\hline \hline&#10;\multirow{2}{*}{3D}  &amp;\multicolumn{1}{|l|}{Asthana11} &amp;{74.1\%} &amp;{91.0\%}  &amp;{95.7\%} &amp;{95.7\%} &amp;{89.5\%} &amp;{74.8\%} &amp;{86.8\%} &amp; \multirow{2}{*}{Automatic}\\ \cline{2-9}&#10;                     &amp;\multicolumn{1}{|l|}{MDF}                &amp;{78.7\%} &amp;{94.0\%}  &amp;{99.0\%} &amp;{98.7\%} &amp;{92.2\%} &amp;{81.8\%} &amp;{90.7\%}   &amp;\multicolumn{1}{l|}{}\\&#10;\hline&#10;\multirow{6}{*}{2D}  %&amp;\multicolumn{1}{|c|}{LGBP } &amp;{37.7\%} &amp;{62.5\%}  &amp;{77.0\%} &amp;{83.0\%} &amp;{59.2\%} &amp;{36.1\%} &amp;{59.3\%} \\ \cline{2-9}&#10;                     &amp;\multicolumn{1}{|l|}{PLS}  &amp;{51.1\%} &amp;{76.9\%}  &amp;{88.3\%} &amp;{88.3\%} &amp;{78.5\%} &amp;{56.5\%} &amp;{73.3\%} &amp;\multirow{3}{*}{Manually}\\ \cline{2-9}&#10;                     &amp;\multicolumn{1}{|l|}{CCA}  &amp;{53.3\%} &amp;{74.2\%}  &amp;{90.0\%} &amp;{90.0\%} &amp;{85.5\%} &amp;{48.2\%} &amp;{73.5\%} &amp;\multicolumn{1}{l|}{}\\ \cline{2-9}&#10;                     &amp;\multicolumn{1}{|l|}{GMA}  &amp;{75.0\%} &amp;{74.5\%}  &amp;{82.7\%} &amp;{92.6\%} &amp;{87.5\%} &amp;{65.2\%} &amp;{79.6\%} &amp; \\ \cline{2-10}&#10;                     &amp;\multicolumn{1}{|l|}{DAE}  &amp;{69.9\%} &amp;{81.2\%}  &amp;{91.0\%} &amp;{91.9\%} &amp;{86.5\%} &amp;{74.3\%} &amp;{82.5\%} &amp; \multirow{2}{*}{N/A}\\ \cline{2-9}&#10;                     &amp;\multicolumn{1}{|l|}{\bf{our SPAE} }  &amp;{\bf{84.9\%}} &amp;{\bf{92.6\%}}  &amp;{\bf{96.3\%}} &amp;{\bf{95.7\%}} &amp;{\bf{94.3\%}} &amp;{\bf{84.4\%}} &amp;{\bf{91.4\%}} &amp;\multicolumn{1}{c|}{}\\ %\cline{2-9}&#10;\hline&#10;\end{tabular}&#10;\end{table*}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subfigure}&#10;\usepackage{multirow}&#10;\usepackage{subfigure}&#10;\usepackage{stfloats}&#10;\usepackage{cite}&#10;\pagestyle{empty}&#10;\begin{document}&#10;&#10;\begin{table*}&#10;\renewcommand\arraystretch{1.1}&#10;\centering&#10;\small&#10;\begin{tabular}{|c c|cc| c| c| c| c| c| c| c| c|}&#10;\hline&#10;\multirow{3}{*}{Methods} &amp; {} &amp; \multicolumn{9}{c|}{Probe Pose}  &amp;\multirow{3}{*}{Pose Estimation}\\ \cline{3-11}&#10;                        &amp;{} &amp;{bb} &amp;{bc} &amp; {bd} &amp; {be} &amp; {bf} &amp; {bg} &amp; {bh} &amp; {bi} &amp; \multirow{2}{*}{Average} &amp;\multicolumn{1}{c|}{}\\&#10;                        &amp;{} &amp;{-60$^\circ$} &amp;{-40$^\circ$} &amp; {-25$^\circ$} &amp; {-15$^\circ$} &amp; {+15$^\circ$} &amp; {+25$^\circ$} &amp; {+40$^\circ$} &amp; {+60$^\circ$} &amp; {} &amp;\multicolumn{1}{c|}{}\\&#10;\hline \hline&#10;\multirow{2}{*}{3D}  &amp;\multicolumn{1}{|l|}{Blanz03} &amp;{95\%} &amp;{95\%}  &amp;{97\%} &amp;{100\%} &amp;{97\%} &amp;{96\%} &amp;{95\%} &amp;{91\%} &amp;{95.8\%}&amp; \multirow{2}{*}{Automatic}\\ \cline{2-11}&#10;                     &amp;\multicolumn{1}{|l|}{MDF}  &amp;{87\%} &amp;{97\%}  &amp;{99\%} &amp;{99\%} &amp;{100\%} &amp;{99\%} &amp;{98\%} &amp;{92\%} &amp;{96.4\%} &amp;\multicolumn{1}{l|}{}\\&#10;\hline&#10;\multirow{6}{*}{2D}  &amp;\multicolumn{1}{|l|}{PLS} &amp;{39\%} &amp;{59\%}  &amp;{76\%} &amp;{76\%} &amp;{77\%} &amp;{72\%} &amp;{53\%} &amp;{37\%} &amp;{60.0\%} &amp;\multirow{3}{*}{Manually} \\ \cline{2-11}&#10;                     &amp;\multicolumn{1}{|l|}{CCA}  &amp;{40\%} &amp;{66\%}  &amp;{83\%} &amp;{85\%} &amp;{84\%} &amp;{88\%} &amp;{70\%} &amp;{39\%} &amp;{69.4\%}  &amp;\multicolumn{1}{l|}{}\\ \cline{2-11}&#10;                    &amp;\multicolumn{1}{|l|}{StackFlow}  &amp;{48\%} &amp;{70\%}  &amp;{89\%} &amp;{96\%} &amp;{94\%} &amp;{82\%} &amp;{62\%} &amp;{42\%} &amp;{72.9\%}  &amp;\multicolumn{1}{c|}{}\\ \cline{2-12}&#10;                     &amp;\multicolumn{1}{|l|}{DAE}  &amp;{62\%} &amp;{91\%}  &amp;{93\%} &amp;{96\%} &amp;{96\%} &amp;{94\%} &amp;{83\%} &amp;{61\%} &amp;{84.5\%}  &amp; \multirow{2}{*}{N/A}\\ \cline{2-11}&#10;                     &amp;\multicolumn{1}{|l|}{\bf{Our SPAE }}  &amp;{\bf{77\%}} &amp;{\bf{96\%}}  &amp;{\bf{98\%}} &amp;{\bf{99\%}} &amp;{\bf{99\%}} &amp;{\bf{99\%}} &amp;{\bf{95\%}} &amp;{\bf{77\%}} &amp;{\bf{92.5\%}}  &amp;\multicolumn{1}{l|}{}\\&#10;\hline&#10;\end{tabular}\end{table*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3|15.8|5.8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3.1|2.7|7.2|9.7|0.6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"/>
</p:tagLst>
</file>

<file path=ppt/theme/theme1.xml><?xml version="1.0" encoding="utf-8"?>
<a:theme xmlns:a="http://schemas.openxmlformats.org/drawingml/2006/main" name="2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  <a:sym typeface="Symbol" pitchFamily="18" charset="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0F0F0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0F0F0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0F0F0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0F0F0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CDESIGNA</Template>
  <TotalTime>16609</TotalTime>
  <Words>3731</Words>
  <Application>Microsoft Office PowerPoint</Application>
  <PresentationFormat>全屏显示(4:3)</PresentationFormat>
  <Paragraphs>854</Paragraphs>
  <Slides>62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4" baseType="lpstr">
      <vt:lpstr>2_Pixel</vt:lpstr>
      <vt:lpstr>4_Pixel</vt:lpstr>
      <vt:lpstr>Deep Models for Face Alignment and Pose Normalization</vt:lpstr>
      <vt:lpstr>Outline</vt:lpstr>
      <vt:lpstr>Historical Perspective</vt:lpstr>
      <vt:lpstr>Historical Perspective</vt:lpstr>
      <vt:lpstr>Historical Perspective</vt:lpstr>
      <vt:lpstr>Advertisement: a new database </vt:lpstr>
      <vt:lpstr>Outline</vt:lpstr>
      <vt:lpstr>Outline</vt:lpstr>
      <vt:lpstr>EmotioW 2014: Task</vt:lpstr>
      <vt:lpstr>EmotioW 2014: Data</vt:lpstr>
      <vt:lpstr>EmotioW 2014: Protocols</vt:lpstr>
      <vt:lpstr>Our method</vt:lpstr>
      <vt:lpstr>Our method</vt:lpstr>
      <vt:lpstr>Our Results</vt:lpstr>
      <vt:lpstr>Final Results of Competition</vt:lpstr>
      <vt:lpstr>Outline</vt:lpstr>
      <vt:lpstr>FG 2015 Video FR Challenge</vt:lpstr>
      <vt:lpstr>FG 2015 Video FR Challenge</vt:lpstr>
      <vt:lpstr>Results in IJCB 2014  </vt:lpstr>
      <vt:lpstr>Our Method</vt:lpstr>
      <vt:lpstr>Training Models</vt:lpstr>
      <vt:lpstr>Training Models</vt:lpstr>
      <vt:lpstr>Evaluation Results</vt:lpstr>
      <vt:lpstr>Primary Results</vt:lpstr>
      <vt:lpstr>Outline</vt:lpstr>
      <vt:lpstr>Outline</vt:lpstr>
      <vt:lpstr>Problem</vt:lpstr>
      <vt:lpstr>Problem</vt:lpstr>
      <vt:lpstr>Challenges</vt:lpstr>
      <vt:lpstr>Related Works</vt:lpstr>
      <vt:lpstr>Motivation</vt:lpstr>
      <vt:lpstr>Our Method</vt:lpstr>
      <vt:lpstr>Our Method</vt:lpstr>
      <vt:lpstr>Our Method</vt:lpstr>
      <vt:lpstr>Our Method</vt:lpstr>
      <vt:lpstr>Our Method</vt:lpstr>
      <vt:lpstr>Experiments(1/8)</vt:lpstr>
      <vt:lpstr>Experiments(2/8)</vt:lpstr>
      <vt:lpstr>Experiments(3/8)</vt:lpstr>
      <vt:lpstr>Experimental Result(4/8)</vt:lpstr>
      <vt:lpstr>Experimental Result(5/8)</vt:lpstr>
      <vt:lpstr>Experimental Result(6/8)</vt:lpstr>
      <vt:lpstr>Experimental Result(7/8)</vt:lpstr>
      <vt:lpstr>Experimental Result(8/8)</vt:lpstr>
      <vt:lpstr>CFAN Summary</vt:lpstr>
      <vt:lpstr>Outline</vt:lpstr>
      <vt:lpstr>Problem and Existing Solutions</vt:lpstr>
      <vt:lpstr>Regression-based Methods</vt:lpstr>
      <vt:lpstr>Regression-based Methods</vt:lpstr>
      <vt:lpstr>Motivation</vt:lpstr>
      <vt:lpstr>Our Method</vt:lpstr>
      <vt:lpstr>Our Method</vt:lpstr>
      <vt:lpstr>Our Method</vt:lpstr>
      <vt:lpstr>Our Method</vt:lpstr>
      <vt:lpstr>Experimental Results</vt:lpstr>
      <vt:lpstr>Experimental Results</vt:lpstr>
      <vt:lpstr>Experimental Results</vt:lpstr>
      <vt:lpstr>SPAE Summary</vt:lpstr>
      <vt:lpstr>Outline</vt:lpstr>
      <vt:lpstr>Summary and discussion </vt:lpstr>
      <vt:lpstr>Collaborators</vt:lpstr>
      <vt:lpstr>Thank you!  Q&amp;A </vt:lpstr>
    </vt:vector>
  </TitlesOfParts>
  <Company>njtu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Administrator</dc:creator>
  <cp:lastModifiedBy>Shiguang Shan</cp:lastModifiedBy>
  <cp:revision>698</cp:revision>
  <dcterms:created xsi:type="dcterms:W3CDTF">2011-01-12T16:18:06Z</dcterms:created>
  <dcterms:modified xsi:type="dcterms:W3CDTF">2014-11-26T01:38:27Z</dcterms:modified>
</cp:coreProperties>
</file>